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329" r:id="rId3"/>
    <p:sldId id="257" r:id="rId4"/>
    <p:sldId id="284" r:id="rId5"/>
    <p:sldId id="285" r:id="rId6"/>
    <p:sldId id="275" r:id="rId7"/>
    <p:sldId id="332" r:id="rId8"/>
    <p:sldId id="286" r:id="rId9"/>
    <p:sldId id="277" r:id="rId10"/>
    <p:sldId id="278" r:id="rId11"/>
    <p:sldId id="279" r:id="rId12"/>
    <p:sldId id="280" r:id="rId13"/>
    <p:sldId id="333" r:id="rId14"/>
    <p:sldId id="334" r:id="rId15"/>
    <p:sldId id="335" r:id="rId16"/>
    <p:sldId id="287" r:id="rId17"/>
    <p:sldId id="331" r:id="rId18"/>
    <p:sldId id="339" r:id="rId19"/>
    <p:sldId id="340" r:id="rId20"/>
    <p:sldId id="336" r:id="rId21"/>
    <p:sldId id="289" r:id="rId22"/>
    <p:sldId id="290" r:id="rId23"/>
    <p:sldId id="292" r:id="rId24"/>
    <p:sldId id="303" r:id="rId25"/>
    <p:sldId id="304" r:id="rId26"/>
    <p:sldId id="293" r:id="rId27"/>
    <p:sldId id="294" r:id="rId28"/>
    <p:sldId id="295" r:id="rId29"/>
    <p:sldId id="301" r:id="rId30"/>
    <p:sldId id="261" r:id="rId31"/>
    <p:sldId id="302" r:id="rId32"/>
    <p:sldId id="296" r:id="rId33"/>
    <p:sldId id="291" r:id="rId34"/>
    <p:sldId id="306" r:id="rId35"/>
    <p:sldId id="297" r:id="rId36"/>
    <p:sldId id="298" r:id="rId37"/>
    <p:sldId id="309" r:id="rId38"/>
    <p:sldId id="310" r:id="rId39"/>
    <p:sldId id="307" r:id="rId40"/>
    <p:sldId id="312" r:id="rId41"/>
    <p:sldId id="308" r:id="rId42"/>
    <p:sldId id="313" r:id="rId43"/>
    <p:sldId id="299" r:id="rId44"/>
    <p:sldId id="300" r:id="rId45"/>
    <p:sldId id="317" r:id="rId46"/>
    <p:sldId id="314" r:id="rId47"/>
    <p:sldId id="315" r:id="rId48"/>
    <p:sldId id="316" r:id="rId49"/>
    <p:sldId id="318" r:id="rId50"/>
    <p:sldId id="319" r:id="rId51"/>
    <p:sldId id="337" r:id="rId52"/>
    <p:sldId id="320" r:id="rId53"/>
    <p:sldId id="321" r:id="rId54"/>
    <p:sldId id="322" r:id="rId55"/>
    <p:sldId id="323" r:id="rId56"/>
    <p:sldId id="325" r:id="rId57"/>
    <p:sldId id="326" r:id="rId58"/>
    <p:sldId id="327" r:id="rId59"/>
    <p:sldId id="267" r:id="rId60"/>
    <p:sldId id="268" r:id="rId61"/>
    <p:sldId id="338" r:id="rId6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EBAB"/>
    <a:srgbClr val="342A1C"/>
    <a:srgbClr val="E9E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0" autoAdjust="0"/>
    <p:restoredTop sz="94660"/>
  </p:normalViewPr>
  <p:slideViewPr>
    <p:cSldViewPr snapToGrid="0">
      <p:cViewPr varScale="1">
        <p:scale>
          <a:sx n="85" d="100"/>
          <a:sy n="85" d="100"/>
        </p:scale>
        <p:origin x="4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A61DF33-72CC-F368-245B-40C5C0082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77B35128-DC49-2CD2-CCC2-437723FD3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07C066F9-F008-C032-79CE-EA34F4C52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35BB-F1EB-2B49-B3C9-1DCDD7EA1C98}" type="datetimeFigureOut">
              <a:rPr lang="nl-NL" smtClean="0"/>
              <a:t>17-04-2024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F3CA346C-4C10-EF56-D2F2-C06A22C16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A9B2B288-7134-8072-057A-6F83E61C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48F9-972D-BE4B-85F9-D6A91E0F9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125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B06884A-422E-7E3B-D7CA-95CD9ECE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6C1B46B3-D369-CBAF-C4F0-0473C08D9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38386C52-6298-0065-A97D-594E79BD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35BB-F1EB-2B49-B3C9-1DCDD7EA1C98}" type="datetimeFigureOut">
              <a:rPr lang="nl-NL" smtClean="0"/>
              <a:t>17-04-2024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1C9809A0-E114-369D-D911-2E1770A7A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95150DD4-6275-6BAD-F675-836728397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48F9-972D-BE4B-85F9-D6A91E0F9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237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="" xmlns:a16="http://schemas.microsoft.com/office/drawing/2014/main" id="{BAA2652E-087C-8037-4D0D-AE7E0D4B0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89A0D699-2A1E-08CE-78F3-0A3EEEAFF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CCBE97DE-0892-8614-B95A-DBC138C2A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35BB-F1EB-2B49-B3C9-1DCDD7EA1C98}" type="datetimeFigureOut">
              <a:rPr lang="nl-NL" smtClean="0"/>
              <a:t>17-04-2024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362B8562-745B-6E50-CC1B-FC5CB45BB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CDEB0CF4-E99E-5341-FC35-7D674AA03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48F9-972D-BE4B-85F9-D6A91E0F9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442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787D6CF-DC92-03A2-70D4-4B3AB3C3A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5BA670F0-A460-1B49-4FA4-EBDD6A5C8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B70093DC-E6B3-43DF-E925-8152E4DED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35BB-F1EB-2B49-B3C9-1DCDD7EA1C98}" type="datetimeFigureOut">
              <a:rPr lang="nl-NL" smtClean="0"/>
              <a:t>17-04-2024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8B5FAE3A-16EC-22C4-49E5-515696769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E61ACE59-7727-0631-9F3B-2EB88160B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48F9-972D-BE4B-85F9-D6A91E0F9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572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00B616B-6195-F3D3-B0B8-125F3A0BC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2089A61A-F0B0-45F9-C364-666894962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3399411E-AFD8-0152-E6A2-14D157416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35BB-F1EB-2B49-B3C9-1DCDD7EA1C98}" type="datetimeFigureOut">
              <a:rPr lang="nl-NL" smtClean="0"/>
              <a:t>17-04-2024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E5D39043-E45A-8547-023A-66E11A53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D2C17142-BF6B-C32A-2A98-86CB0F939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48F9-972D-BE4B-85F9-D6A91E0F9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45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E59B2B9-8BEE-4199-7A00-0613E4BE1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BD18057C-151C-A4FF-7A3D-0C021F1A6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CFDEFC6C-8499-2789-1822-229777881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46459A54-7182-3E34-E289-B1B6CD106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35BB-F1EB-2B49-B3C9-1DCDD7EA1C98}" type="datetimeFigureOut">
              <a:rPr lang="nl-NL" smtClean="0"/>
              <a:t>17-04-2024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57B75F40-3109-780E-1E70-B96BE98B2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3CB47000-FF52-1B9E-D09E-F9C3DCF9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48F9-972D-BE4B-85F9-D6A91E0F9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518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920F24B-3E35-C965-A7A5-892EBF57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5A74CED5-B717-9234-DB0E-2F29DB37E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F1604255-CE3C-6A2A-8847-BB3332A1C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="" xmlns:a16="http://schemas.microsoft.com/office/drawing/2014/main" id="{5CDEDFEE-0452-8F2D-31B5-E465B81815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6F1C4484-D82F-AEB2-9B24-CC6B078EF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="" xmlns:a16="http://schemas.microsoft.com/office/drawing/2014/main" id="{C38D88B1-38DC-AF6F-7FA1-92B49D1D9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35BB-F1EB-2B49-B3C9-1DCDD7EA1C98}" type="datetimeFigureOut">
              <a:rPr lang="nl-NL" smtClean="0"/>
              <a:t>17-04-2024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="" xmlns:a16="http://schemas.microsoft.com/office/drawing/2014/main" id="{6B6C41BA-BB45-2E4B-CE43-F36AC47CB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="" xmlns:a16="http://schemas.microsoft.com/office/drawing/2014/main" id="{083A9749-12A2-5737-9139-C9A0FC40F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48F9-972D-BE4B-85F9-D6A91E0F9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26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13740E1-06C7-DAF9-284B-E36F775E1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="" xmlns:a16="http://schemas.microsoft.com/office/drawing/2014/main" id="{47EEB675-4CE8-D29E-D296-6456F31CE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35BB-F1EB-2B49-B3C9-1DCDD7EA1C98}" type="datetimeFigureOut">
              <a:rPr lang="nl-NL" smtClean="0"/>
              <a:t>17-04-2024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DBA3A4F8-1E3F-A2DB-0D1D-FCD69DAA2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12D8B346-32B9-590C-B86A-DB4121269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48F9-972D-BE4B-85F9-D6A91E0F9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363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="" xmlns:a16="http://schemas.microsoft.com/office/drawing/2014/main" id="{67ED4FB4-18D5-E14F-38A5-137825F3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35BB-F1EB-2B49-B3C9-1DCDD7EA1C98}" type="datetimeFigureOut">
              <a:rPr lang="nl-NL" smtClean="0"/>
              <a:t>17-04-2024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="" xmlns:a16="http://schemas.microsoft.com/office/drawing/2014/main" id="{BE0CBF1D-8E8A-11EB-7E0F-1A85755A2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E6AD188C-966D-DC61-7D03-7B24B5E50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48F9-972D-BE4B-85F9-D6A91E0F9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903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3928043-CBD6-0CC2-7E9F-255BB3B7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741742ED-87B1-FF88-3283-121D5E5B9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AED62CC3-26DB-557F-DF53-EB99B8CF2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436E994C-C7D6-F360-F420-46B662DE6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35BB-F1EB-2B49-B3C9-1DCDD7EA1C98}" type="datetimeFigureOut">
              <a:rPr lang="nl-NL" smtClean="0"/>
              <a:t>17-04-2024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CDAC7199-E3EF-0A57-320D-CC1AFE35A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100056EE-7A65-C7AB-4687-DDF05DA8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48F9-972D-BE4B-85F9-D6A91E0F9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5891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AE3E0BD-90CC-B322-4648-A1FC4BB2B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="" xmlns:a16="http://schemas.microsoft.com/office/drawing/2014/main" id="{88D1D450-67C4-944A-A6CC-9E2AB1F2B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E3A34CDA-110D-40A1-B169-A5990765E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B4B6181A-BB86-44AE-CD75-3B21FF43E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35BB-F1EB-2B49-B3C9-1DCDD7EA1C98}" type="datetimeFigureOut">
              <a:rPr lang="nl-NL" smtClean="0"/>
              <a:t>17-04-2024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3CD14BFB-33CC-A4EE-62BB-14248D0F6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0085494C-BC3D-CF31-DAF5-807FCC889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48F9-972D-BE4B-85F9-D6A91E0F9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257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="" xmlns:a16="http://schemas.microsoft.com/office/drawing/2014/main" id="{C64F40EE-3F13-A196-365E-1C6117598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D734CC18-C887-3B20-9128-758544122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B83F707A-FD1B-41CF-92F9-3FEBBBD3F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A335BB-F1EB-2B49-B3C9-1DCDD7EA1C98}" type="datetimeFigureOut">
              <a:rPr lang="nl-NL" smtClean="0"/>
              <a:t>17-04-2024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02831B35-1DB4-606F-810D-657E8C655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B679399A-9E99-EB0F-8E14-E7224A42A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1048F9-972D-BE4B-85F9-D6A91E0F9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345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FCC4D57-9E25-FBCA-D85A-CDF572F0F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r>
              <a:rPr lang="nl-NL" dirty="0"/>
              <a:t>POP poli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D3ACD05B-7FF9-6C1A-7199-65A0A8EC2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r>
              <a:rPr lang="nl-NL" dirty="0"/>
              <a:t>Borstvoeding symposium</a:t>
            </a:r>
          </a:p>
          <a:p>
            <a:r>
              <a:rPr lang="nl-NL" dirty="0"/>
              <a:t>17 april 2024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0DB19974-798F-DF8D-2836-4F0D2D90B2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r="2544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6318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Centraal in POP zorg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dirty="0">
                <a:latin typeface="+mj-lt"/>
                <a:cs typeface="Calibri" panose="020F0502020204030204" pitchFamily="34" charset="0"/>
              </a:rPr>
              <a:t>Wat is goed voor de moeder (en haar partner)?</a:t>
            </a:r>
          </a:p>
          <a:p>
            <a:pPr>
              <a:defRPr/>
            </a:pPr>
            <a:r>
              <a:rPr lang="nl-NL" dirty="0">
                <a:latin typeface="+mj-lt"/>
                <a:cs typeface="Calibri" panose="020F0502020204030204" pitchFamily="34" charset="0"/>
              </a:rPr>
              <a:t>Wat is goed voor het (ongeboren) kind?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656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Shared </a:t>
            </a:r>
            <a:r>
              <a:rPr lang="nl-NL" dirty="0" err="1" smtClean="0"/>
              <a:t>decision</a:t>
            </a:r>
            <a:r>
              <a:rPr lang="nl-NL" dirty="0" smtClean="0"/>
              <a:t> making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defRPr/>
            </a:pPr>
            <a:r>
              <a:rPr lang="nl-NL" dirty="0">
                <a:latin typeface="+mj-lt"/>
                <a:cs typeface="Calibri" panose="020F0502020204030204" pitchFamily="34" charset="0"/>
              </a:rPr>
              <a:t>Effecten van onbehandelde psychopathologie op moeder en kind?</a:t>
            </a:r>
          </a:p>
          <a:p>
            <a:pPr marL="285750" indent="-285750">
              <a:defRPr/>
            </a:pPr>
            <a:r>
              <a:rPr lang="nl-NL" dirty="0">
                <a:latin typeface="+mj-lt"/>
                <a:cs typeface="Calibri" panose="020F0502020204030204" pitchFamily="34" charset="0"/>
              </a:rPr>
              <a:t>Werkzaamheid van behandeling tijdens en na de zwangerschap? Welke behandelvormen zijn (lokaal) beschikbaar?</a:t>
            </a:r>
          </a:p>
          <a:p>
            <a:pPr marL="285750" indent="-285750">
              <a:defRPr/>
            </a:pPr>
            <a:r>
              <a:rPr lang="nl-NL" dirty="0">
                <a:latin typeface="+mj-lt"/>
                <a:cs typeface="Calibri" panose="020F0502020204030204" pitchFamily="34" charset="0"/>
              </a:rPr>
              <a:t>Effecten van maternale (medicamenteuze) behandeling op het (ongeboren) kind?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136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Shared </a:t>
            </a:r>
            <a:r>
              <a:rPr lang="nl-NL" dirty="0" err="1" smtClean="0"/>
              <a:t>decision</a:t>
            </a:r>
            <a:r>
              <a:rPr lang="nl-NL" dirty="0" smtClean="0"/>
              <a:t> making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defRPr/>
            </a:pPr>
            <a:r>
              <a:rPr lang="nl-NL" dirty="0">
                <a:latin typeface="+mj-lt"/>
                <a:cs typeface="Calibri" panose="020F0502020204030204" pitchFamily="34" charset="0"/>
              </a:rPr>
              <a:t>Effecten van onbehandelde psychopathologie op moeder en kind?</a:t>
            </a:r>
          </a:p>
          <a:p>
            <a:pPr marL="285750" indent="-285750">
              <a:defRPr/>
            </a:pPr>
            <a:r>
              <a:rPr lang="nl-NL" dirty="0">
                <a:latin typeface="+mj-lt"/>
                <a:cs typeface="Calibri" panose="020F0502020204030204" pitchFamily="34" charset="0"/>
              </a:rPr>
              <a:t>Werkzaamheid van behandeling tijdens en na de zwangerschap? Welke behandelvormen zijn (lokaal) beschikbaar?</a:t>
            </a:r>
          </a:p>
          <a:p>
            <a:pPr marL="285750" indent="-285750">
              <a:defRPr/>
            </a:pPr>
            <a:r>
              <a:rPr lang="nl-NL" dirty="0">
                <a:latin typeface="+mj-lt"/>
                <a:cs typeface="Calibri" panose="020F0502020204030204" pitchFamily="34" charset="0"/>
              </a:rPr>
              <a:t>Effecten van maternale (medicamenteuze) behandeling op het (ongeboren) kind?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>
                <a:latin typeface="+mj-lt"/>
                <a:cs typeface="Calibri" panose="020F0502020204030204" pitchFamily="34" charset="0"/>
              </a:rPr>
              <a:t>NB: vergeet ook de partner niet!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36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DA6B0D4-0179-6C34-43B9-B32095740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Zwangerschapsklachten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456FF82B-F906-2E66-5D9F-6287F9F7F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Psychiatrische klachten lijken op zwangerschapsklachten</a:t>
            </a:r>
          </a:p>
          <a:p>
            <a:r>
              <a:rPr lang="nl-NL" dirty="0"/>
              <a:t>Zoals: slapeloosheid, verandering eetlust en/of gewicht, gebrek aan energie, hoofdpijn, hartkloppingen en vermoeidheid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41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467FE40-A72E-833F-E664-A226155BF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Paniekstoornis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B1D38C4B-CE5F-E6E3-75F9-E2266FC15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2-10% zwangeren en kraamvrouwen psychiatrische aandoening</a:t>
            </a:r>
          </a:p>
          <a:p>
            <a:r>
              <a:rPr lang="nl-NL" dirty="0"/>
              <a:t>12% zwangeren en 13% kraamvrouwen maakt depressieve episode door</a:t>
            </a:r>
          </a:p>
          <a:p>
            <a:r>
              <a:rPr lang="nl-NL" dirty="0"/>
              <a:t>1-2 op 1000 maakt post </a:t>
            </a:r>
            <a:r>
              <a:rPr lang="nl-NL" dirty="0" err="1"/>
              <a:t>partum</a:t>
            </a:r>
            <a:r>
              <a:rPr lang="nl-NL" dirty="0"/>
              <a:t> psychose door</a:t>
            </a:r>
          </a:p>
          <a:p>
            <a:r>
              <a:rPr lang="nl-NL" dirty="0"/>
              <a:t>20% van zwangeren vertoont symptomen passend bij paniekstoornis</a:t>
            </a:r>
          </a:p>
        </p:txBody>
      </p:sp>
    </p:spTree>
    <p:extLst>
      <p:ext uri="{BB962C8B-B14F-4D97-AF65-F5344CB8AC3E}">
        <p14:creationId xmlns:p14="http://schemas.microsoft.com/office/powerpoint/2010/main" val="184762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DB42B1F-0DDC-4AFD-3DBB-5E7E5014D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Gevolgen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581ECCAA-AE62-0D4D-3713-0643672EC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Niet onderkennen en onbehandeld heeft grote gevolgen</a:t>
            </a:r>
          </a:p>
          <a:p>
            <a:r>
              <a:rPr lang="nl-NL" dirty="0"/>
              <a:t>Voor gemoedstoestand moeder</a:t>
            </a:r>
          </a:p>
          <a:p>
            <a:r>
              <a:rPr lang="nl-NL" dirty="0"/>
              <a:t>Kan leiden tot verloskundige complicaties</a:t>
            </a:r>
          </a:p>
          <a:p>
            <a:r>
              <a:rPr lang="nl-NL" dirty="0"/>
              <a:t>Gestoorde band tussen moeder en kind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24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Organisatie binnen MST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Verwijzing via huisarts, verloskundige 1</a:t>
            </a:r>
            <a:r>
              <a:rPr lang="nl-NL" baseline="30000" dirty="0"/>
              <a:t>ste</a:t>
            </a:r>
            <a:r>
              <a:rPr lang="nl-NL" dirty="0"/>
              <a:t> lijn, externe psychiater</a:t>
            </a:r>
          </a:p>
          <a:p>
            <a:r>
              <a:rPr lang="nl-NL" dirty="0"/>
              <a:t>Intake bij POP door PA, en </a:t>
            </a:r>
            <a:endParaRPr lang="nl-NL" dirty="0" smtClean="0"/>
          </a:p>
          <a:p>
            <a:r>
              <a:rPr lang="nl-NL" dirty="0" smtClean="0"/>
              <a:t>Met VS psychiatrie of klinisch psycholoog</a:t>
            </a:r>
            <a:endParaRPr lang="nl-NL" dirty="0"/>
          </a:p>
          <a:p>
            <a:r>
              <a:rPr lang="nl-NL" dirty="0"/>
              <a:t>Gezamenlijk plan maken</a:t>
            </a:r>
          </a:p>
          <a:p>
            <a:r>
              <a:rPr lang="nl-NL" dirty="0"/>
              <a:t>Vervolg consult plannen</a:t>
            </a:r>
          </a:p>
          <a:p>
            <a:r>
              <a:rPr lang="nl-NL" dirty="0"/>
              <a:t>Verwijzingen versturen</a:t>
            </a:r>
          </a:p>
          <a:p>
            <a:r>
              <a:rPr lang="nl-NL" dirty="0"/>
              <a:t>Brief verwijzer</a:t>
            </a:r>
          </a:p>
          <a:p>
            <a:r>
              <a:rPr lang="nl-NL" dirty="0"/>
              <a:t>Aanmelden MDO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8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C887F29-BCEC-BE3B-9E5D-A0B4EEABE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Pop poli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10AE9BC0-775A-6FBC-0803-7516BBF3A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nl-NL" sz="2800" dirty="0" smtClean="0"/>
              <a:t>Psychiatrische </a:t>
            </a:r>
            <a:r>
              <a:rPr lang="nl-NL" sz="2800" dirty="0"/>
              <a:t>problematiek</a:t>
            </a:r>
          </a:p>
          <a:p>
            <a:pPr lvl="1"/>
            <a:r>
              <a:rPr lang="nl-NL" sz="2800" dirty="0"/>
              <a:t>Psychosociale problematiek</a:t>
            </a:r>
          </a:p>
          <a:p>
            <a:pPr lvl="1"/>
            <a:r>
              <a:rPr lang="nl-NL" sz="2800" dirty="0"/>
              <a:t>Middelen gebruik</a:t>
            </a:r>
          </a:p>
          <a:p>
            <a:pPr lvl="1"/>
            <a:r>
              <a:rPr lang="nl-NL" sz="2800" dirty="0"/>
              <a:t>Verstandelijke beperking</a:t>
            </a:r>
          </a:p>
          <a:p>
            <a:pPr lvl="1"/>
            <a:r>
              <a:rPr lang="nl-NL" sz="2800" dirty="0"/>
              <a:t>Jonge moeders</a:t>
            </a:r>
          </a:p>
        </p:txBody>
      </p:sp>
    </p:spTree>
    <p:extLst>
      <p:ext uri="{BB962C8B-B14F-4D97-AF65-F5344CB8AC3E}">
        <p14:creationId xmlns:p14="http://schemas.microsoft.com/office/powerpoint/2010/main" val="163907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Vaak combinatie van factoren</a:t>
            </a:r>
          </a:p>
          <a:p>
            <a:endParaRPr lang="nl-NL" dirty="0"/>
          </a:p>
          <a:p>
            <a:r>
              <a:rPr lang="nl-NL" dirty="0" smtClean="0"/>
              <a:t>Vaker BIG 4:</a:t>
            </a:r>
          </a:p>
          <a:p>
            <a:pPr lvl="1"/>
            <a:r>
              <a:rPr lang="nl-NL" dirty="0" smtClean="0"/>
              <a:t>Prematuriteit</a:t>
            </a:r>
          </a:p>
          <a:p>
            <a:pPr lvl="1"/>
            <a:r>
              <a:rPr lang="nl-NL" dirty="0" err="1" smtClean="0"/>
              <a:t>Dysmaturiteit</a:t>
            </a:r>
            <a:endParaRPr lang="nl-NL" dirty="0" smtClean="0"/>
          </a:p>
          <a:p>
            <a:pPr lvl="1"/>
            <a:r>
              <a:rPr lang="nl-NL" dirty="0" smtClean="0"/>
              <a:t>Congenitale afwijkingen</a:t>
            </a:r>
          </a:p>
          <a:p>
            <a:pPr lvl="1"/>
            <a:r>
              <a:rPr lang="nl-NL" dirty="0" smtClean="0"/>
              <a:t>Lage </a:t>
            </a:r>
            <a:r>
              <a:rPr lang="nl-NL" dirty="0" err="1" smtClean="0"/>
              <a:t>apgar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98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Gevolgen BIG 4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</a:t>
            </a:r>
            <a:r>
              <a:rPr lang="nl-NL" dirty="0" smtClean="0"/>
              <a:t>erantwoordelijk voor 85% van sterfte</a:t>
            </a:r>
          </a:p>
          <a:p>
            <a:r>
              <a:rPr lang="nl-NL" dirty="0" smtClean="0"/>
              <a:t>75% in POP populatie</a:t>
            </a:r>
          </a:p>
          <a:p>
            <a:r>
              <a:rPr lang="nl-NL" dirty="0" smtClean="0"/>
              <a:t>Gestoorde hechting</a:t>
            </a:r>
          </a:p>
          <a:p>
            <a:r>
              <a:rPr lang="nl-NL" dirty="0" smtClean="0"/>
              <a:t>Meer huiselijk geweld</a:t>
            </a:r>
          </a:p>
          <a:p>
            <a:r>
              <a:rPr lang="nl-NL" dirty="0" smtClean="0"/>
              <a:t>Onrustige/huil baby’s</a:t>
            </a:r>
          </a:p>
          <a:p>
            <a:r>
              <a:rPr lang="nl-NL" dirty="0" smtClean="0"/>
              <a:t>Gestoorde mentale ontwikkeling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23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 de hand van casus</a:t>
            </a:r>
          </a:p>
          <a:p>
            <a:r>
              <a:rPr lang="nl-NL" dirty="0" smtClean="0"/>
              <a:t>Kennismaken met POP</a:t>
            </a:r>
          </a:p>
          <a:p>
            <a:r>
              <a:rPr lang="nl-NL" dirty="0" smtClean="0"/>
              <a:t>Doorspekt met wat psychiatrie</a:t>
            </a:r>
            <a:endParaRPr lang="nl-NL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504" y="1069816"/>
            <a:ext cx="3211401" cy="473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8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Positieve test van Karin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nl-NL" dirty="0" smtClean="0"/>
              <a:t>Bekend bij psychiatrie</a:t>
            </a:r>
          </a:p>
          <a:p>
            <a:r>
              <a:rPr lang="nl-NL" dirty="0" smtClean="0"/>
              <a:t>6 weken: contact met VS</a:t>
            </a:r>
          </a:p>
          <a:p>
            <a:r>
              <a:rPr lang="nl-NL" dirty="0" smtClean="0"/>
              <a:t>Medicatie doorgebruiken</a:t>
            </a:r>
          </a:p>
          <a:p>
            <a:r>
              <a:rPr lang="nl-NL" dirty="0" smtClean="0"/>
              <a:t>Spiegel medicatie prikken</a:t>
            </a:r>
          </a:p>
          <a:p>
            <a:r>
              <a:rPr lang="nl-NL" dirty="0" smtClean="0"/>
              <a:t>Aangemeld bij POP poli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850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Intake POP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nl-NL" dirty="0" smtClean="0"/>
              <a:t>Blij met zwangerschap</a:t>
            </a:r>
          </a:p>
          <a:p>
            <a:r>
              <a:rPr lang="nl-NL" dirty="0" smtClean="0"/>
              <a:t>Laatste psychose 6 jaar geleden na geboorte van 2</a:t>
            </a:r>
            <a:r>
              <a:rPr lang="nl-NL" baseline="30000" dirty="0" smtClean="0"/>
              <a:t>de</a:t>
            </a:r>
            <a:r>
              <a:rPr lang="nl-NL" dirty="0" smtClean="0"/>
              <a:t> kind</a:t>
            </a:r>
          </a:p>
          <a:p>
            <a:r>
              <a:rPr lang="nl-NL" dirty="0" smtClean="0"/>
              <a:t>Opname PAAZ, dochter bleef thuis</a:t>
            </a:r>
          </a:p>
          <a:p>
            <a:r>
              <a:rPr lang="nl-NL" dirty="0" smtClean="0"/>
              <a:t>Wil dit nog eens op deze manier</a:t>
            </a:r>
          </a:p>
          <a:p>
            <a:r>
              <a:rPr lang="nl-NL" dirty="0" err="1" smtClean="0"/>
              <a:t>evt</a:t>
            </a:r>
            <a:r>
              <a:rPr lang="nl-NL" dirty="0" smtClean="0"/>
              <a:t> naar MBU Almelo (reeds </a:t>
            </a:r>
            <a:r>
              <a:rPr lang="nl-NL" dirty="0" err="1" smtClean="0"/>
              <a:t>preconceptioneel</a:t>
            </a:r>
            <a:r>
              <a:rPr lang="nl-NL" dirty="0" smtClean="0"/>
              <a:t> besproken)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447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Obstetrische anamnese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nl-NL" dirty="0" smtClean="0"/>
              <a:t>2007 41+3 </a:t>
            </a:r>
            <a:r>
              <a:rPr lang="nl-NL" dirty="0" err="1" smtClean="0"/>
              <a:t>spp</a:t>
            </a:r>
            <a:r>
              <a:rPr lang="nl-NL" dirty="0" smtClean="0"/>
              <a:t> meisje 3670 gram (P51), ongestoorde graviditeit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2016 40+1 </a:t>
            </a:r>
            <a:r>
              <a:rPr lang="nl-NL" dirty="0" err="1" smtClean="0"/>
              <a:t>spp</a:t>
            </a:r>
            <a:r>
              <a:rPr lang="nl-NL" dirty="0" smtClean="0"/>
              <a:t> meisje 4000 gram (P89)</a:t>
            </a:r>
          </a:p>
          <a:p>
            <a:pPr marL="0" indent="0">
              <a:buNone/>
            </a:pPr>
            <a:r>
              <a:rPr lang="nl-NL" dirty="0" smtClean="0"/>
              <a:t>MPV en FPP 2400 </a:t>
            </a:r>
            <a:r>
              <a:rPr lang="nl-NL" dirty="0" err="1" smtClean="0"/>
              <a:t>mL</a:t>
            </a:r>
            <a:r>
              <a:rPr lang="nl-NL" dirty="0" smtClean="0"/>
              <a:t>. 2 </a:t>
            </a:r>
            <a:r>
              <a:rPr lang="nl-NL" dirty="0" err="1" smtClean="0"/>
              <a:t>PC’s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052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Vervolg intake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nl-NL" dirty="0" smtClean="0"/>
              <a:t>Komt met partner</a:t>
            </a:r>
          </a:p>
          <a:p>
            <a:r>
              <a:rPr lang="nl-NL" dirty="0" smtClean="0"/>
              <a:t>Vertelt verhaal over zwangerschappen en bevallingen</a:t>
            </a:r>
          </a:p>
          <a:p>
            <a:r>
              <a:rPr lang="nl-NL" dirty="0" smtClean="0"/>
              <a:t>Na vorige zwangerschap </a:t>
            </a:r>
            <a:r>
              <a:rPr lang="nl-NL" dirty="0" err="1" smtClean="0"/>
              <a:t>hypothyreoidie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Partners kent </a:t>
            </a:r>
            <a:r>
              <a:rPr lang="nl-NL" dirty="0" err="1" smtClean="0"/>
              <a:t>mevr</a:t>
            </a:r>
            <a:r>
              <a:rPr lang="nl-NL" dirty="0" smtClean="0"/>
              <a:t> feilloos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42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Bescherming en alarmbellen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756366"/>
              </p:ext>
            </p:extLst>
          </p:nvPr>
        </p:nvGraphicFramePr>
        <p:xfrm>
          <a:off x="838200" y="1825625"/>
          <a:ext cx="10515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268700857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41031643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Beschermend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Alarmerend 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0282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Gewenste en geplande zwangerschap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 x manie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19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In beeld bij hulpverlening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Post partum psychose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79423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Therapietrouw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Medicatie 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45309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Steunende partner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Fluxus post partum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94898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0977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874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Medicatie en zwangerschap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9801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Medicatie en zwangerschap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Hemodynamische veranderingen</a:t>
            </a:r>
          </a:p>
          <a:p>
            <a:r>
              <a:rPr lang="nl-NL" dirty="0" smtClean="0"/>
              <a:t>Vaak meer medicatie nodig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tijdens zwangerschap</a:t>
            </a:r>
          </a:p>
          <a:p>
            <a:r>
              <a:rPr lang="nl-NL" dirty="0"/>
              <a:t>A</a:t>
            </a:r>
            <a:r>
              <a:rPr lang="nl-NL" dirty="0" smtClean="0"/>
              <a:t>ndere lichamelijke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veranderingen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2433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Medicatie en </a:t>
            </a:r>
            <a:r>
              <a:rPr lang="nl-NL" dirty="0" err="1" smtClean="0"/>
              <a:t>Lareb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Meest actuele informatie over medicatie tijdens zwangerschap</a:t>
            </a:r>
          </a:p>
          <a:p>
            <a:r>
              <a:rPr lang="nl-NL" dirty="0" smtClean="0"/>
              <a:t>Of tijdens borstvoeding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8957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Lithium en zwangerschap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Geassocieerd met </a:t>
            </a:r>
            <a:r>
              <a:rPr lang="nl-NL" dirty="0" err="1" smtClean="0"/>
              <a:t>Ebstein</a:t>
            </a:r>
            <a:r>
              <a:rPr lang="nl-NL" dirty="0" smtClean="0"/>
              <a:t>-anomalie</a:t>
            </a:r>
          </a:p>
          <a:p>
            <a:r>
              <a:rPr lang="nl-NL" dirty="0" smtClean="0"/>
              <a:t>Risico afweging maken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508" y="3028774"/>
            <a:ext cx="7078063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21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Lithium en neonaat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Observatie neonaat op neonatologie met monitoring</a:t>
            </a:r>
          </a:p>
          <a:p>
            <a:r>
              <a:rPr lang="nl-NL" dirty="0" smtClean="0"/>
              <a:t>Tenminste 48 uur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812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39BC418-1C8F-0D14-A09E-EFEE54FFD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verhaal van Karin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A3A096C6-BED3-BA05-0536-EC9C96C08FE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nl-NL" dirty="0" smtClean="0"/>
              <a:t>38 jaar</a:t>
            </a:r>
            <a:endParaRPr lang="nl-NL" dirty="0"/>
          </a:p>
          <a:p>
            <a:r>
              <a:rPr lang="nl-NL" dirty="0"/>
              <a:t>G3P2</a:t>
            </a:r>
          </a:p>
          <a:p>
            <a:r>
              <a:rPr lang="nl-NL" dirty="0"/>
              <a:t>10 weken </a:t>
            </a:r>
            <a:r>
              <a:rPr lang="nl-NL" dirty="0" smtClean="0"/>
              <a:t>zwanger</a:t>
            </a:r>
          </a:p>
          <a:p>
            <a:r>
              <a:rPr lang="nl-NL" dirty="0" smtClean="0"/>
              <a:t>Gewenste en geplande zwangerschap</a:t>
            </a:r>
          </a:p>
          <a:p>
            <a:r>
              <a:rPr lang="nl-NL" dirty="0" smtClean="0"/>
              <a:t>Bekend met bipolaire stoornis</a:t>
            </a:r>
            <a:endParaRPr lang="nl-NL" dirty="0"/>
          </a:p>
          <a:p>
            <a:r>
              <a:rPr lang="nl-NL" dirty="0"/>
              <a:t>4</a:t>
            </a:r>
            <a:r>
              <a:rPr lang="nl-NL" dirty="0" smtClean="0"/>
              <a:t> </a:t>
            </a:r>
            <a:r>
              <a:rPr lang="nl-NL" dirty="0"/>
              <a:t>x </a:t>
            </a:r>
            <a:r>
              <a:rPr lang="nl-NL" dirty="0" smtClean="0"/>
              <a:t>psychose </a:t>
            </a:r>
            <a:r>
              <a:rPr lang="nl-NL" dirty="0"/>
              <a:t>in </a:t>
            </a:r>
            <a:r>
              <a:rPr lang="nl-NL" dirty="0" smtClean="0"/>
              <a:t>anamnese</a:t>
            </a:r>
            <a:endParaRPr lang="nl-NL" dirty="0"/>
          </a:p>
          <a:p>
            <a:r>
              <a:rPr lang="nl-NL" dirty="0" smtClean="0"/>
              <a:t>Medicatiegebruik: lithium, </a:t>
            </a:r>
            <a:r>
              <a:rPr lang="nl-NL" dirty="0" err="1" smtClean="0"/>
              <a:t>quetiapine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943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7BDE778-FA52-2C31-4FFC-AC14B17C5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Medicatie en zwangerschap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AE4F5D8B-604D-30A0-6B81-2BEDC5EA5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Afweging maken tussen risico van medicatie</a:t>
            </a:r>
          </a:p>
          <a:p>
            <a:r>
              <a:rPr lang="nl-NL" dirty="0"/>
              <a:t>Risico bij moeder met psychiatrische aandoening </a:t>
            </a:r>
          </a:p>
          <a:p>
            <a:r>
              <a:rPr lang="nl-NL" dirty="0"/>
              <a:t>Dus afwegen van voor- en nadelen</a:t>
            </a:r>
          </a:p>
          <a:p>
            <a:endParaRPr lang="nl-NL" dirty="0"/>
          </a:p>
          <a:p>
            <a:r>
              <a:rPr lang="nl-NL" dirty="0"/>
              <a:t>Voorbeeld</a:t>
            </a:r>
          </a:p>
          <a:p>
            <a:r>
              <a:rPr lang="nl-NL" dirty="0"/>
              <a:t>Vrouwen met bipolaire stoornis</a:t>
            </a:r>
          </a:p>
          <a:p>
            <a:r>
              <a:rPr lang="nl-NL" dirty="0"/>
              <a:t>80% krijgt recidief tijdens of na zwangerschap</a:t>
            </a:r>
          </a:p>
          <a:p>
            <a:r>
              <a:rPr lang="nl-NL" dirty="0"/>
              <a:t>Bedenk het effect van bijv huilbaby hierop</a:t>
            </a:r>
          </a:p>
        </p:txBody>
      </p:sp>
    </p:spTree>
    <p:extLst>
      <p:ext uri="{BB962C8B-B14F-4D97-AF65-F5344CB8AC3E}">
        <p14:creationId xmlns:p14="http://schemas.microsoft.com/office/powerpoint/2010/main" val="1306427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Quetiapine</a:t>
            </a:r>
            <a:r>
              <a:rPr lang="nl-NL" dirty="0" smtClean="0"/>
              <a:t> en zwangerschap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9592" y="2065867"/>
            <a:ext cx="8676252" cy="299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23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Lithium en borstvoeding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302" y="2777490"/>
            <a:ext cx="7576392" cy="21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00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 voor Karin na intake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nl-NL" dirty="0"/>
              <a:t>T</a:t>
            </a:r>
            <a:r>
              <a:rPr lang="nl-NL" dirty="0" smtClean="0"/>
              <a:t>ermijnecho </a:t>
            </a:r>
            <a:r>
              <a:rPr lang="nl-NL" dirty="0"/>
              <a:t>en </a:t>
            </a:r>
            <a:r>
              <a:rPr lang="nl-NL" dirty="0" err="1"/>
              <a:t>couns</a:t>
            </a:r>
            <a:r>
              <a:rPr lang="nl-NL" dirty="0"/>
              <a:t> inplannen</a:t>
            </a:r>
          </a:p>
          <a:p>
            <a:r>
              <a:rPr lang="nl-NL" dirty="0"/>
              <a:t>C</a:t>
            </a:r>
            <a:r>
              <a:rPr lang="nl-NL" dirty="0" smtClean="0"/>
              <a:t>ontroles </a:t>
            </a:r>
            <a:r>
              <a:rPr lang="nl-NL" dirty="0"/>
              <a:t>POP poli</a:t>
            </a:r>
          </a:p>
          <a:p>
            <a:r>
              <a:rPr lang="nl-NL" dirty="0"/>
              <a:t>K</a:t>
            </a:r>
            <a:r>
              <a:rPr lang="nl-NL" dirty="0" smtClean="0"/>
              <a:t>raambed </a:t>
            </a:r>
            <a:r>
              <a:rPr lang="nl-NL" dirty="0"/>
              <a:t>op MBU in </a:t>
            </a:r>
            <a:r>
              <a:rPr lang="nl-NL" dirty="0" smtClean="0"/>
              <a:t>ZGT</a:t>
            </a:r>
          </a:p>
          <a:p>
            <a:r>
              <a:rPr lang="nl-NL" dirty="0" smtClean="0"/>
              <a:t>Controles eveneens bij psychiatrie</a:t>
            </a:r>
            <a:endParaRPr lang="nl-NL" dirty="0"/>
          </a:p>
          <a:p>
            <a:r>
              <a:rPr lang="nl-NL" dirty="0"/>
              <a:t>S</a:t>
            </a:r>
            <a:r>
              <a:rPr lang="nl-NL" dirty="0" smtClean="0"/>
              <a:t>childklierwaarden </a:t>
            </a:r>
            <a:r>
              <a:rPr lang="nl-NL" dirty="0"/>
              <a:t>vervolgen</a:t>
            </a:r>
          </a:p>
          <a:p>
            <a:r>
              <a:rPr lang="nl-NL" dirty="0" err="1"/>
              <a:t>T</a:t>
            </a:r>
            <a:r>
              <a:rPr lang="nl-NL" dirty="0" err="1" smtClean="0"/>
              <a:t>zt</a:t>
            </a:r>
            <a:r>
              <a:rPr lang="nl-NL" dirty="0" smtClean="0"/>
              <a:t> </a:t>
            </a:r>
            <a:r>
              <a:rPr lang="nl-NL" dirty="0"/>
              <a:t>MDO </a:t>
            </a:r>
            <a:r>
              <a:rPr lang="nl-NL" dirty="0" smtClean="0"/>
              <a:t>POP</a:t>
            </a:r>
          </a:p>
          <a:p>
            <a:r>
              <a:rPr lang="nl-NL" dirty="0" smtClean="0"/>
              <a:t>TTSEO plannen</a:t>
            </a:r>
            <a:endParaRPr lang="nl-NL" dirty="0"/>
          </a:p>
          <a:p>
            <a:r>
              <a:rPr lang="nl-NL" dirty="0"/>
              <a:t>K</a:t>
            </a:r>
            <a:r>
              <a:rPr lang="nl-NL" dirty="0" smtClean="0"/>
              <a:t>linische </a:t>
            </a:r>
            <a:r>
              <a:rPr lang="nl-NL" dirty="0"/>
              <a:t>bevalling met actief nageboortetijdperk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2453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Bipolaire stoornis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7255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Bipolaire stoornis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Stemmingsstoornis</a:t>
            </a:r>
          </a:p>
          <a:p>
            <a:r>
              <a:rPr lang="nl-NL" dirty="0" smtClean="0"/>
              <a:t>Stoornis in gevoelsleven</a:t>
            </a:r>
          </a:p>
          <a:p>
            <a:pPr lvl="1"/>
            <a:r>
              <a:rPr lang="nl-NL" dirty="0" smtClean="0"/>
              <a:t>Verhoogde stemming</a:t>
            </a:r>
          </a:p>
          <a:p>
            <a:r>
              <a:rPr lang="nl-NL" dirty="0" smtClean="0"/>
              <a:t>Stoornis in denken</a:t>
            </a:r>
          </a:p>
          <a:p>
            <a:pPr lvl="1"/>
            <a:r>
              <a:rPr lang="nl-NL" dirty="0" smtClean="0"/>
              <a:t>Van de hak op de tak, versneld</a:t>
            </a:r>
          </a:p>
          <a:p>
            <a:pPr lvl="1"/>
            <a:r>
              <a:rPr lang="nl-NL" dirty="0" smtClean="0"/>
              <a:t>Kan de hele wereld aan</a:t>
            </a:r>
          </a:p>
          <a:p>
            <a:r>
              <a:rPr lang="nl-NL" dirty="0" smtClean="0"/>
              <a:t>Stoornis in waarnemen</a:t>
            </a:r>
          </a:p>
          <a:p>
            <a:pPr lvl="1"/>
            <a:r>
              <a:rPr lang="nl-NL" dirty="0" smtClean="0"/>
              <a:t>Verhoogde libido, verhoogde smaak</a:t>
            </a:r>
          </a:p>
          <a:p>
            <a:r>
              <a:rPr lang="nl-NL" dirty="0" smtClean="0"/>
              <a:t>Motoriek</a:t>
            </a:r>
          </a:p>
          <a:p>
            <a:pPr lvl="1"/>
            <a:r>
              <a:rPr lang="nl-NL" dirty="0" smtClean="0"/>
              <a:t>Onrustig, beweeglijk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0005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Symptomen manie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Direct bij wakker worden zeer actief</a:t>
            </a:r>
          </a:p>
          <a:p>
            <a:r>
              <a:rPr lang="nl-NL" dirty="0" smtClean="0"/>
              <a:t>Te vroeg ontwaken of slapeloosheid</a:t>
            </a:r>
          </a:p>
          <a:p>
            <a:pPr lvl="1"/>
            <a:r>
              <a:rPr lang="nl-NL" dirty="0" smtClean="0"/>
              <a:t>‘s ochtends om vier uur stofzuigen</a:t>
            </a:r>
          </a:p>
          <a:p>
            <a:r>
              <a:rPr lang="nl-NL" dirty="0" smtClean="0"/>
              <a:t>Voor alles te porren en snel afgeleid</a:t>
            </a:r>
          </a:p>
          <a:p>
            <a:r>
              <a:rPr lang="nl-NL" dirty="0" smtClean="0"/>
              <a:t>Barsten van energie, veel dadendrang</a:t>
            </a:r>
          </a:p>
          <a:p>
            <a:r>
              <a:rPr lang="nl-NL" dirty="0" smtClean="0"/>
              <a:t>Volledige lichamelijke uitputting</a:t>
            </a:r>
          </a:p>
          <a:p>
            <a:r>
              <a:rPr lang="nl-NL" dirty="0" smtClean="0"/>
              <a:t>Overmatige behoeften met pijnlijke gevolgen</a:t>
            </a:r>
          </a:p>
          <a:p>
            <a:pPr lvl="1"/>
            <a:r>
              <a:rPr lang="nl-NL" dirty="0" smtClean="0"/>
              <a:t>Extreme koopzucht</a:t>
            </a:r>
          </a:p>
          <a:p>
            <a:pPr lvl="1"/>
            <a:r>
              <a:rPr lang="nl-NL" dirty="0" smtClean="0"/>
              <a:t>Seksuele ongeremdheid</a:t>
            </a:r>
          </a:p>
          <a:p>
            <a:pPr lvl="1"/>
            <a:r>
              <a:rPr lang="nl-NL" dirty="0" smtClean="0"/>
              <a:t>Ondoordachte transacties of aankopen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27865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Is een manie een psychose?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Tijdens een manie hallucinaties of wanen</a:t>
            </a:r>
          </a:p>
          <a:p>
            <a:r>
              <a:rPr lang="nl-NL" dirty="0" smtClean="0"/>
              <a:t>Dan een manische psychose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06511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</a:t>
            </a:r>
            <a:r>
              <a:rPr lang="nl-NL" dirty="0" err="1" smtClean="0"/>
              <a:t>triggert</a:t>
            </a:r>
            <a:r>
              <a:rPr lang="nl-NL" dirty="0"/>
              <a:t> </a:t>
            </a:r>
            <a:r>
              <a:rPr lang="nl-NL" dirty="0" smtClean="0"/>
              <a:t>een manie?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Meestal: gebrek aan slaap</a:t>
            </a:r>
          </a:p>
          <a:p>
            <a:r>
              <a:rPr lang="nl-NL" dirty="0" smtClean="0"/>
              <a:t>Angsten</a:t>
            </a:r>
          </a:p>
          <a:p>
            <a:r>
              <a:rPr lang="nl-NL" dirty="0" smtClean="0"/>
              <a:t>Depressie </a:t>
            </a:r>
          </a:p>
          <a:p>
            <a:r>
              <a:rPr lang="nl-NL" dirty="0" smtClean="0"/>
              <a:t>Ingrijpende gebeurtenissen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05503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Psychose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1-2 op 1000 kraamvrouwen</a:t>
            </a:r>
          </a:p>
          <a:p>
            <a:r>
              <a:rPr lang="nl-NL" dirty="0" smtClean="0"/>
              <a:t>Ontstaat meestal binnen week na bevalling</a:t>
            </a:r>
          </a:p>
          <a:p>
            <a:r>
              <a:rPr lang="nl-NL" dirty="0" smtClean="0"/>
              <a:t>Tot 4 weken na bevalling</a:t>
            </a:r>
          </a:p>
          <a:p>
            <a:r>
              <a:rPr lang="nl-NL" dirty="0" smtClean="0"/>
              <a:t>Vrouwen met bipolaire stoornis, verhoogde kans</a:t>
            </a:r>
          </a:p>
          <a:p>
            <a:r>
              <a:rPr lang="nl-NL" dirty="0" smtClean="0"/>
              <a:t>Meestal blanco voorgeschiedenis</a:t>
            </a:r>
          </a:p>
        </p:txBody>
      </p:sp>
    </p:spTree>
    <p:extLst>
      <p:ext uri="{BB962C8B-B14F-4D97-AF65-F5344CB8AC3E}">
        <p14:creationId xmlns:p14="http://schemas.microsoft.com/office/powerpoint/2010/main" val="1609693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39BC418-1C8F-0D14-A09E-EFEE54FFD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verhaal van Karin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A3A096C6-BED3-BA05-0536-EC9C96C08FE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nl-NL" dirty="0" smtClean="0"/>
              <a:t>38 jaar</a:t>
            </a:r>
            <a:endParaRPr lang="nl-NL" dirty="0"/>
          </a:p>
          <a:p>
            <a:r>
              <a:rPr lang="nl-NL" dirty="0"/>
              <a:t>G3P2</a:t>
            </a:r>
          </a:p>
          <a:p>
            <a:r>
              <a:rPr lang="nl-NL" dirty="0"/>
              <a:t>10 weken </a:t>
            </a:r>
            <a:r>
              <a:rPr lang="nl-NL" dirty="0" smtClean="0"/>
              <a:t>zwanger</a:t>
            </a:r>
          </a:p>
          <a:p>
            <a:r>
              <a:rPr lang="nl-NL" dirty="0" smtClean="0"/>
              <a:t>Gewenste en geplande zwangerschap </a:t>
            </a:r>
            <a:r>
              <a:rPr lang="nl-NL" dirty="0" smtClean="0">
                <a:solidFill>
                  <a:srgbClr val="00B050"/>
                </a:solidFill>
              </a:rPr>
              <a:t>*</a:t>
            </a:r>
            <a:r>
              <a:rPr lang="nl-NL" dirty="0" smtClean="0"/>
              <a:t> </a:t>
            </a:r>
          </a:p>
          <a:p>
            <a:r>
              <a:rPr lang="nl-NL" dirty="0" smtClean="0"/>
              <a:t>Bekend met bipolaire stoornis </a:t>
            </a:r>
            <a:r>
              <a:rPr lang="nl-NL" dirty="0">
                <a:solidFill>
                  <a:srgbClr val="FF0000"/>
                </a:solidFill>
              </a:rPr>
              <a:t>*</a:t>
            </a:r>
            <a:endParaRPr lang="nl-NL" dirty="0"/>
          </a:p>
          <a:p>
            <a:r>
              <a:rPr lang="nl-NL" dirty="0"/>
              <a:t>4</a:t>
            </a:r>
            <a:r>
              <a:rPr lang="nl-NL" dirty="0" smtClean="0"/>
              <a:t> </a:t>
            </a:r>
            <a:r>
              <a:rPr lang="nl-NL" dirty="0"/>
              <a:t>x </a:t>
            </a:r>
            <a:r>
              <a:rPr lang="nl-NL" dirty="0" smtClean="0"/>
              <a:t>psychose </a:t>
            </a:r>
            <a:r>
              <a:rPr lang="nl-NL" dirty="0"/>
              <a:t>in </a:t>
            </a:r>
            <a:r>
              <a:rPr lang="nl-NL" dirty="0" smtClean="0"/>
              <a:t>anamnese </a:t>
            </a:r>
            <a:r>
              <a:rPr lang="nl-NL" dirty="0">
                <a:solidFill>
                  <a:srgbClr val="FF0000"/>
                </a:solidFill>
              </a:rPr>
              <a:t>*</a:t>
            </a:r>
            <a:endParaRPr lang="nl-NL" dirty="0"/>
          </a:p>
          <a:p>
            <a:r>
              <a:rPr lang="nl-NL" dirty="0" smtClean="0"/>
              <a:t>Medicatiegebruik: lithium en </a:t>
            </a:r>
            <a:r>
              <a:rPr lang="nl-NL" dirty="0" err="1" smtClean="0"/>
              <a:t>quetiapine</a:t>
            </a:r>
            <a:r>
              <a:rPr lang="nl-NL" dirty="0" smtClean="0"/>
              <a:t> </a:t>
            </a:r>
            <a:r>
              <a:rPr lang="nl-NL" dirty="0">
                <a:solidFill>
                  <a:srgbClr val="FF0000"/>
                </a:solidFill>
              </a:rPr>
              <a:t>*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149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Risicofactoren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Primipariteit</a:t>
            </a:r>
            <a:r>
              <a:rPr lang="nl-NL" dirty="0" smtClean="0"/>
              <a:t> </a:t>
            </a:r>
          </a:p>
          <a:p>
            <a:r>
              <a:rPr lang="nl-NL" dirty="0" smtClean="0"/>
              <a:t>Complicaties bij bevalling</a:t>
            </a:r>
            <a:r>
              <a:rPr lang="nl-NL" sz="1800" dirty="0" smtClean="0"/>
              <a:t>(bij psychose in anamnese)</a:t>
            </a:r>
          </a:p>
          <a:p>
            <a:r>
              <a:rPr lang="nl-NL" dirty="0" smtClean="0"/>
              <a:t>Slaapgebrek </a:t>
            </a:r>
          </a:p>
          <a:p>
            <a:r>
              <a:rPr lang="nl-NL" dirty="0" smtClean="0"/>
              <a:t>Schildklierafwijking </a:t>
            </a:r>
          </a:p>
          <a:p>
            <a:r>
              <a:rPr lang="nl-NL" dirty="0" smtClean="0"/>
              <a:t>25-50% kans op herhaling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58160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Vroege verschijnselen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Slaapstoornissen</a:t>
            </a:r>
          </a:p>
          <a:p>
            <a:r>
              <a:rPr lang="nl-NL" dirty="0" smtClean="0"/>
              <a:t>Onrust</a:t>
            </a:r>
          </a:p>
          <a:p>
            <a:r>
              <a:rPr lang="nl-NL" dirty="0" smtClean="0"/>
              <a:t>Prikkelbaarheid</a:t>
            </a:r>
          </a:p>
          <a:p>
            <a:r>
              <a:rPr lang="nl-NL" dirty="0" smtClean="0"/>
              <a:t>Opgewonden of juist sombere stemming</a:t>
            </a:r>
          </a:p>
          <a:p>
            <a:r>
              <a:rPr lang="nl-NL" dirty="0" smtClean="0"/>
              <a:t>Verhoogde spraakzaamheid</a:t>
            </a:r>
          </a:p>
          <a:p>
            <a:r>
              <a:rPr lang="nl-NL" dirty="0" smtClean="0"/>
              <a:t>Achterdocht </a:t>
            </a:r>
          </a:p>
          <a:p>
            <a:r>
              <a:rPr lang="nl-NL" dirty="0" smtClean="0"/>
              <a:t>Hallucinaties </a:t>
            </a:r>
          </a:p>
          <a:p>
            <a:r>
              <a:rPr lang="nl-NL" dirty="0" smtClean="0"/>
              <a:t>Sombere stemming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41507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Adviezen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Medicatie doorgebruiken tijdens zwangerschap en pp</a:t>
            </a:r>
          </a:p>
          <a:p>
            <a:r>
              <a:rPr lang="nl-NL" dirty="0" smtClean="0"/>
              <a:t>Streven naar effectieve dosering</a:t>
            </a:r>
          </a:p>
          <a:p>
            <a:r>
              <a:rPr lang="nl-NL" dirty="0" smtClean="0"/>
              <a:t>Switch naar lithium</a:t>
            </a:r>
          </a:p>
          <a:p>
            <a:r>
              <a:rPr lang="nl-NL" dirty="0" smtClean="0"/>
              <a:t>Indien geen medicatie en stabiel: pp starten</a:t>
            </a:r>
          </a:p>
          <a:p>
            <a:r>
              <a:rPr lang="nl-NL" dirty="0" smtClean="0"/>
              <a:t>Spiegels bepalen op dag 2,5 en 12 pp</a:t>
            </a:r>
          </a:p>
          <a:p>
            <a:r>
              <a:rPr lang="nl-NL" dirty="0" smtClean="0"/>
              <a:t>Continueren tot minstens 3 maanden pp</a:t>
            </a:r>
          </a:p>
          <a:p>
            <a:r>
              <a:rPr lang="nl-NL" dirty="0" smtClean="0"/>
              <a:t>Noodplan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45547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 naar Karin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nl-NL" dirty="0" smtClean="0"/>
              <a:t>19 weken</a:t>
            </a:r>
          </a:p>
          <a:p>
            <a:r>
              <a:rPr lang="nl-NL" dirty="0" smtClean="0"/>
              <a:t>Het gaat goed</a:t>
            </a:r>
          </a:p>
          <a:p>
            <a:r>
              <a:rPr lang="nl-NL" dirty="0" smtClean="0"/>
              <a:t>Is vrolijk en blij</a:t>
            </a:r>
          </a:p>
          <a:p>
            <a:r>
              <a:rPr lang="nl-NL" dirty="0" smtClean="0"/>
              <a:t>Geniet van zwangerschap</a:t>
            </a:r>
          </a:p>
          <a:p>
            <a:r>
              <a:rPr lang="nl-NL" dirty="0" smtClean="0"/>
              <a:t>20 weken echo: geen zichtbare afwijkingen</a:t>
            </a:r>
          </a:p>
          <a:p>
            <a:r>
              <a:rPr lang="nl-NL" dirty="0" smtClean="0"/>
              <a:t>RR 121/67</a:t>
            </a:r>
          </a:p>
          <a:p>
            <a:r>
              <a:rPr lang="nl-NL" dirty="0" smtClean="0"/>
              <a:t>Wens borstvoeding?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06670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Afspraken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nl-NL" dirty="0" smtClean="0"/>
              <a:t>Lithiumspiegels via psychiatrie</a:t>
            </a:r>
          </a:p>
          <a:p>
            <a:r>
              <a:rPr lang="nl-NL" dirty="0" smtClean="0"/>
              <a:t>Schildklierwaarden controleren</a:t>
            </a:r>
          </a:p>
          <a:p>
            <a:r>
              <a:rPr lang="nl-NL" dirty="0" smtClean="0"/>
              <a:t>Vervolgafspraak 4 weken</a:t>
            </a:r>
          </a:p>
          <a:p>
            <a:r>
              <a:rPr lang="nl-NL" dirty="0" smtClean="0"/>
              <a:t>Aanmelden MDO rond 28-30 weken</a:t>
            </a:r>
          </a:p>
          <a:p>
            <a:r>
              <a:rPr lang="nl-NL" dirty="0" smtClean="0"/>
              <a:t>Verwijzing lactatiekundige </a:t>
            </a:r>
          </a:p>
          <a:p>
            <a:endParaRPr lang="nl-NL" dirty="0" smtClean="0"/>
          </a:p>
          <a:p>
            <a:r>
              <a:rPr lang="nl-NL" dirty="0" smtClean="0"/>
              <a:t>Klinisch partus geadviseerd </a:t>
            </a:r>
            <a:r>
              <a:rPr lang="nl-NL" dirty="0" err="1" smtClean="0"/>
              <a:t>ivm</a:t>
            </a:r>
            <a:r>
              <a:rPr lang="nl-NL" dirty="0" smtClean="0"/>
              <a:t> MPV en FPP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24523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25 weken zwanger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nl-NL" dirty="0" smtClean="0"/>
              <a:t>Obstetrisch gezien geen problemen</a:t>
            </a:r>
          </a:p>
          <a:p>
            <a:endParaRPr lang="nl-NL" dirty="0"/>
          </a:p>
          <a:p>
            <a:r>
              <a:rPr lang="nl-NL" dirty="0" smtClean="0"/>
              <a:t>4 jaar geleden reeds preventieve opname MBU besproken en toen toegezegd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>
                <a:sym typeface="Wingdings" panose="05000000000000000000" pitchFamily="2" charset="2"/>
              </a:rPr>
              <a:t> blijkt niet haalbaar te zijn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Stoppen met lithium voor de bevalling stond ook niet in het plan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	 afspraak met psychiater wordt gepland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47965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Multi-disciplinair</a:t>
            </a:r>
            <a:r>
              <a:rPr lang="nl-NL" dirty="0" smtClean="0"/>
              <a:t> overleg (MDO)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7590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MDO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P</a:t>
            </a:r>
            <a:r>
              <a:rPr lang="nl-NL" dirty="0" smtClean="0"/>
              <a:t>A verloskunde</a:t>
            </a:r>
          </a:p>
          <a:p>
            <a:r>
              <a:rPr lang="nl-NL" dirty="0" smtClean="0"/>
              <a:t>VS psychiatrie</a:t>
            </a:r>
          </a:p>
          <a:p>
            <a:r>
              <a:rPr lang="nl-NL" dirty="0" smtClean="0"/>
              <a:t>Psychiater</a:t>
            </a:r>
          </a:p>
          <a:p>
            <a:r>
              <a:rPr lang="nl-NL" dirty="0" smtClean="0"/>
              <a:t>Klinisch psycholoog</a:t>
            </a:r>
          </a:p>
          <a:p>
            <a:r>
              <a:rPr lang="nl-NL" dirty="0" smtClean="0"/>
              <a:t>Apotheker</a:t>
            </a:r>
          </a:p>
          <a:p>
            <a:r>
              <a:rPr lang="nl-NL" dirty="0" smtClean="0"/>
              <a:t>Kinderarts</a:t>
            </a:r>
          </a:p>
          <a:p>
            <a:r>
              <a:rPr lang="nl-NL" dirty="0" smtClean="0"/>
              <a:t>Verloskundige eerste lijn</a:t>
            </a:r>
          </a:p>
          <a:p>
            <a:r>
              <a:rPr lang="nl-NL" dirty="0" smtClean="0"/>
              <a:t>Medisch maatschappelijk werk</a:t>
            </a:r>
          </a:p>
          <a:p>
            <a:r>
              <a:rPr lang="nl-NL" dirty="0" smtClean="0"/>
              <a:t>PIT verpleegkundige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83806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MDO over Karin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nl-NL" dirty="0" smtClean="0"/>
              <a:t>Wens tot opname MBU gedurende 7 weken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	 kan alleen op indicatie </a:t>
            </a:r>
            <a:endParaRPr lang="nl-NL" dirty="0" smtClean="0"/>
          </a:p>
          <a:p>
            <a:r>
              <a:rPr lang="nl-NL" dirty="0" smtClean="0"/>
              <a:t>Lithium staken bij aanvang </a:t>
            </a:r>
            <a:r>
              <a:rPr lang="nl-NL" dirty="0" err="1" smtClean="0"/>
              <a:t>weeen</a:t>
            </a:r>
            <a:r>
              <a:rPr lang="nl-NL" dirty="0" smtClean="0"/>
              <a:t> of op dag inleiding: te bespreken</a:t>
            </a:r>
          </a:p>
          <a:p>
            <a:r>
              <a:rPr lang="nl-NL" dirty="0" smtClean="0"/>
              <a:t>Observatie neonaat </a:t>
            </a:r>
            <a:r>
              <a:rPr lang="nl-NL" dirty="0" err="1" smtClean="0"/>
              <a:t>ivm</a:t>
            </a:r>
            <a:r>
              <a:rPr lang="nl-NL" dirty="0" smtClean="0"/>
              <a:t> gebruik Lithium en </a:t>
            </a:r>
            <a:r>
              <a:rPr lang="nl-NL" dirty="0" err="1" smtClean="0"/>
              <a:t>quetiapine</a:t>
            </a:r>
            <a:r>
              <a:rPr lang="nl-NL" dirty="0" smtClean="0"/>
              <a:t>, opname neon</a:t>
            </a:r>
          </a:p>
          <a:p>
            <a:r>
              <a:rPr lang="nl-NL" dirty="0" smtClean="0"/>
              <a:t>Lithiumspiegel vervolgen door psychiatrie</a:t>
            </a:r>
          </a:p>
          <a:p>
            <a:endParaRPr lang="nl-NL" dirty="0"/>
          </a:p>
          <a:p>
            <a:r>
              <a:rPr lang="nl-NL" dirty="0" smtClean="0"/>
              <a:t>Over 4 weken opnieuw bespreken: wensen rondom opname bespreken</a:t>
            </a:r>
          </a:p>
        </p:txBody>
      </p:sp>
    </p:spTree>
    <p:extLst>
      <p:ext uri="{BB962C8B-B14F-4D97-AF65-F5344CB8AC3E}">
        <p14:creationId xmlns:p14="http://schemas.microsoft.com/office/powerpoint/2010/main" val="30915773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Consult psychiatrie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nl-NL" dirty="0" smtClean="0"/>
              <a:t>Lithium tot aan start </a:t>
            </a:r>
            <a:r>
              <a:rPr lang="nl-NL" dirty="0" err="1" smtClean="0"/>
              <a:t>weeen</a:t>
            </a:r>
            <a:r>
              <a:rPr lang="nl-NL" dirty="0" smtClean="0"/>
              <a:t>, of dag voor inleiding</a:t>
            </a:r>
          </a:p>
          <a:p>
            <a:r>
              <a:rPr lang="nl-NL" dirty="0" smtClean="0"/>
              <a:t>Direct post partum spiegels prikken</a:t>
            </a:r>
          </a:p>
          <a:p>
            <a:r>
              <a:rPr lang="nl-NL" dirty="0" smtClean="0"/>
              <a:t>Opname MBU niet zonder indicatie mogelijk</a:t>
            </a:r>
          </a:p>
          <a:p>
            <a:r>
              <a:rPr lang="nl-NL" dirty="0" smtClean="0"/>
              <a:t>PIT verpleegkundige post partum inzetten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8721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POP ??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Psychiatrie </a:t>
            </a:r>
          </a:p>
          <a:p>
            <a:r>
              <a:rPr lang="nl-NL" dirty="0" smtClean="0"/>
              <a:t>Obstetrie </a:t>
            </a:r>
          </a:p>
          <a:p>
            <a:r>
              <a:rPr lang="nl-NL" dirty="0" smtClean="0"/>
              <a:t>Pediatrie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76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r>
              <a:rPr lang="nl-NL" baseline="30000" dirty="0" smtClean="0"/>
              <a:t>de</a:t>
            </a:r>
            <a:r>
              <a:rPr lang="nl-NL" dirty="0" smtClean="0"/>
              <a:t> MDO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Consult ZGT voor opname MBU geweest 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 niet zonder indicatie mogelijk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Medisch kraambed 10 dagen in MST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Consult psychiatrie in kraambed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PIT verpleegkundige heeft kennis gemaakt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 maakt signaleringsplan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Afspraken rondom staken lithium post partum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Afspraken rondom opname neonaat besproken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Na zorgvuldige afweging besloten geen borstvoeding te geven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05128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Peripartum 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rgbClr val="7ECFE2"/>
              </a:buClr>
            </a:pPr>
            <a:r>
              <a:rPr lang="nl-NL" altLang="nl-NL" dirty="0">
                <a:latin typeface="+mj-lt"/>
                <a:cs typeface="Calibri" panose="020F0502020204030204" pitchFamily="34" charset="0"/>
              </a:rPr>
              <a:t>Belangrijkste doel is heldere multidisciplinaire communicatie en coördinatie:</a:t>
            </a:r>
          </a:p>
          <a:p>
            <a:pPr marL="285750" indent="-285750">
              <a:buClr>
                <a:srgbClr val="7ECFE2"/>
              </a:buClr>
              <a:buFont typeface="Wingdings" pitchFamily="2" charset="2"/>
              <a:buChar char="§"/>
            </a:pPr>
            <a:r>
              <a:rPr lang="nl-NL" altLang="nl-NL" dirty="0">
                <a:latin typeface="+mj-lt"/>
                <a:cs typeface="Calibri" panose="020F0502020204030204" pitchFamily="34" charset="0"/>
              </a:rPr>
              <a:t>Algemene gegevens van patiënte en betrokken hulpverleners</a:t>
            </a:r>
          </a:p>
          <a:p>
            <a:pPr marL="285750" indent="-285750">
              <a:buClr>
                <a:srgbClr val="7ECFE2"/>
              </a:buClr>
              <a:buFont typeface="Wingdings" pitchFamily="2" charset="2"/>
              <a:buChar char="§"/>
            </a:pPr>
            <a:r>
              <a:rPr lang="nl-NL" altLang="nl-NL" dirty="0">
                <a:latin typeface="+mj-lt"/>
                <a:cs typeface="Calibri" panose="020F0502020204030204" pitchFamily="34" charset="0"/>
              </a:rPr>
              <a:t>Psychiatrische en obstetrische gegevens</a:t>
            </a:r>
          </a:p>
          <a:p>
            <a:pPr marL="285750" indent="-285750">
              <a:buClr>
                <a:srgbClr val="7ECFE2"/>
              </a:buClr>
              <a:buFont typeface="Wingdings" pitchFamily="2" charset="2"/>
              <a:buChar char="§"/>
            </a:pPr>
            <a:r>
              <a:rPr lang="nl-NL" altLang="nl-NL" dirty="0">
                <a:latin typeface="+mj-lt"/>
                <a:cs typeface="Calibri" panose="020F0502020204030204" pitchFamily="34" charset="0"/>
              </a:rPr>
              <a:t>Medicatiebeleid tijdens zwangerschap en postpartum</a:t>
            </a:r>
          </a:p>
          <a:p>
            <a:pPr marL="285750" indent="-285750">
              <a:buClr>
                <a:srgbClr val="7ECFE2"/>
              </a:buClr>
              <a:buFont typeface="Wingdings" pitchFamily="2" charset="2"/>
              <a:buChar char="§"/>
            </a:pPr>
            <a:r>
              <a:rPr lang="nl-NL" altLang="nl-NL" dirty="0">
                <a:latin typeface="+mj-lt"/>
                <a:cs typeface="Calibri" panose="020F0502020204030204" pitchFamily="34" charset="0"/>
              </a:rPr>
              <a:t>Afspraken rond bevalling</a:t>
            </a:r>
          </a:p>
          <a:p>
            <a:pPr marL="285750" indent="-285750">
              <a:buClr>
                <a:srgbClr val="7ECFE2"/>
              </a:buClr>
              <a:buFont typeface="Wingdings" pitchFamily="2" charset="2"/>
              <a:buChar char="§"/>
            </a:pPr>
            <a:r>
              <a:rPr lang="nl-NL" altLang="nl-NL" dirty="0">
                <a:latin typeface="+mj-lt"/>
                <a:cs typeface="Calibri" panose="020F0502020204030204" pitchFamily="34" charset="0"/>
              </a:rPr>
              <a:t>Afspraken rond kraambed</a:t>
            </a:r>
          </a:p>
          <a:p>
            <a:pPr marL="285750" indent="-285750">
              <a:buClr>
                <a:srgbClr val="7ECFE2"/>
              </a:buClr>
              <a:buFont typeface="Wingdings" pitchFamily="2" charset="2"/>
              <a:buChar char="§"/>
            </a:pPr>
            <a:r>
              <a:rPr lang="nl-NL" altLang="nl-NL" dirty="0">
                <a:latin typeface="+mj-lt"/>
                <a:cs typeface="Calibri" panose="020F0502020204030204" pitchFamily="34" charset="0"/>
              </a:rPr>
              <a:t>Signaleringsplan</a:t>
            </a:r>
          </a:p>
          <a:p>
            <a:pPr marL="285750" indent="-285750">
              <a:buClr>
                <a:srgbClr val="7ECFE2"/>
              </a:buClr>
              <a:buFont typeface="Wingdings" pitchFamily="2" charset="2"/>
              <a:buChar char="§"/>
            </a:pPr>
            <a:r>
              <a:rPr lang="nl-NL" altLang="nl-NL" dirty="0" smtClean="0">
                <a:latin typeface="+mj-lt"/>
                <a:cs typeface="Calibri" panose="020F0502020204030204" pitchFamily="34" charset="0"/>
              </a:rPr>
              <a:t>Nazorg</a:t>
            </a:r>
          </a:p>
          <a:p>
            <a:pPr marL="0" indent="0">
              <a:buClr>
                <a:srgbClr val="7ECFE2"/>
              </a:buClr>
              <a:buNone/>
            </a:pPr>
            <a:endParaRPr lang="nl-NL" alt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altLang="nl-NL" sz="1500" dirty="0">
                <a:latin typeface="Calibri" panose="020F0502020204030204" pitchFamily="34" charset="0"/>
                <a:cs typeface="Calibri" panose="020F0502020204030204" pitchFamily="34" charset="0"/>
              </a:rPr>
              <a:t>Handboek Psychiatrie en Zwangerschap, red. M. </a:t>
            </a:r>
            <a:r>
              <a:rPr lang="nl-NL" altLang="nl-NL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Lambregtse</a:t>
            </a:r>
            <a:r>
              <a:rPr lang="nl-NL" altLang="nl-NL" sz="1500" dirty="0">
                <a:latin typeface="Calibri" panose="020F0502020204030204" pitchFamily="34" charset="0"/>
                <a:cs typeface="Calibri" panose="020F0502020204030204" pitchFamily="34" charset="0"/>
              </a:rPr>
              <a:t>-van den Berg, I. van Kamp, H. </a:t>
            </a:r>
            <a:r>
              <a:rPr lang="nl-NL" altLang="nl-NL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Wennink</a:t>
            </a:r>
            <a:r>
              <a:rPr lang="nl-NL" altLang="nl-NL" sz="1500" dirty="0">
                <a:latin typeface="Calibri" panose="020F0502020204030204" pitchFamily="34" charset="0"/>
                <a:cs typeface="Calibri" panose="020F0502020204030204" pitchFamily="34" charset="0"/>
              </a:rPr>
              <a:t>,  Boom 2015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38049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Signaleringsplan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240950"/>
            <a:ext cx="9258858" cy="4860900"/>
          </a:xfrm>
          <a:prstGeom prst="rect">
            <a:avLst/>
          </a:prstGeom>
        </p:spPr>
      </p:pic>
      <p:cxnSp>
        <p:nvCxnSpPr>
          <p:cNvPr id="6" name="Rechte verbindingslijn 5"/>
          <p:cNvCxnSpPr/>
          <p:nvPr/>
        </p:nvCxnSpPr>
        <p:spPr>
          <a:xfrm>
            <a:off x="1557867" y="3984978"/>
            <a:ext cx="36124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3505201" y="3793068"/>
            <a:ext cx="36124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3866445" y="2568223"/>
            <a:ext cx="36124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4927600" y="2568223"/>
            <a:ext cx="68297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7625645" y="3793068"/>
            <a:ext cx="36124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2873023" y="5729112"/>
            <a:ext cx="36124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4047067" y="5915379"/>
            <a:ext cx="36124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4566356" y="5915379"/>
            <a:ext cx="36124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3335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Afspraken voor kraamafdeling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02550"/>
            <a:ext cx="11706034" cy="209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503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Consult 39+5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nl-NL" dirty="0" smtClean="0"/>
              <a:t>Slapen gaat minder</a:t>
            </a:r>
          </a:p>
          <a:p>
            <a:r>
              <a:rPr lang="nl-NL" dirty="0" smtClean="0"/>
              <a:t>Lichamelijk zwaarder</a:t>
            </a:r>
          </a:p>
          <a:p>
            <a:r>
              <a:rPr lang="nl-NL" dirty="0" smtClean="0"/>
              <a:t>Timen bevalling</a:t>
            </a:r>
          </a:p>
          <a:p>
            <a:r>
              <a:rPr lang="nl-NL" dirty="0" smtClean="0"/>
              <a:t>VT: </a:t>
            </a:r>
            <a:r>
              <a:rPr lang="nl-NL" dirty="0" err="1" smtClean="0"/>
              <a:t>inleidbaar</a:t>
            </a:r>
            <a:endParaRPr lang="nl-NL" dirty="0" smtClean="0"/>
          </a:p>
          <a:p>
            <a:r>
              <a:rPr lang="nl-NL" dirty="0" smtClean="0"/>
              <a:t>Inleiding gepland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55672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Partus 40+0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nl-NL" dirty="0" err="1" smtClean="0"/>
              <a:t>Amniotomie</a:t>
            </a:r>
            <a:r>
              <a:rPr lang="nl-NL" dirty="0" smtClean="0"/>
              <a:t> en </a:t>
            </a:r>
            <a:r>
              <a:rPr lang="nl-NL" dirty="0" err="1" smtClean="0"/>
              <a:t>synto</a:t>
            </a:r>
            <a:endParaRPr lang="nl-NL" dirty="0" smtClean="0"/>
          </a:p>
          <a:p>
            <a:r>
              <a:rPr lang="nl-NL" dirty="0" smtClean="0"/>
              <a:t>Epidurale pijnstilling</a:t>
            </a:r>
          </a:p>
          <a:p>
            <a:r>
              <a:rPr lang="nl-NL" dirty="0" smtClean="0"/>
              <a:t>Vlotte spontane partus</a:t>
            </a:r>
          </a:p>
          <a:p>
            <a:r>
              <a:rPr lang="nl-NL" dirty="0" smtClean="0"/>
              <a:t>Jongen 4405 gram (P96)</a:t>
            </a:r>
          </a:p>
          <a:p>
            <a:r>
              <a:rPr lang="nl-NL" dirty="0" smtClean="0"/>
              <a:t>MPV + FPP 2500 </a:t>
            </a:r>
            <a:r>
              <a:rPr lang="nl-NL" dirty="0" err="1" smtClean="0"/>
              <a:t>mL</a:t>
            </a:r>
            <a:endParaRPr lang="nl-NL" dirty="0" smtClean="0"/>
          </a:p>
          <a:p>
            <a:r>
              <a:rPr lang="nl-NL" dirty="0" smtClean="0"/>
              <a:t>Observatie neonatologie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60388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Verder…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nl-NL" dirty="0" err="1" smtClean="0"/>
              <a:t>Rooming</a:t>
            </a:r>
            <a:r>
              <a:rPr lang="nl-NL" dirty="0" smtClean="0"/>
              <a:t> in op neon</a:t>
            </a:r>
          </a:p>
          <a:p>
            <a:r>
              <a:rPr lang="nl-NL" dirty="0" smtClean="0"/>
              <a:t>Gestart met </a:t>
            </a:r>
            <a:r>
              <a:rPr lang="nl-NL" dirty="0" err="1" smtClean="0"/>
              <a:t>lorazepam</a:t>
            </a:r>
            <a:r>
              <a:rPr lang="nl-NL" dirty="0" smtClean="0"/>
              <a:t> </a:t>
            </a:r>
            <a:r>
              <a:rPr lang="nl-NL" dirty="0" err="1" smtClean="0"/>
              <a:t>ipv</a:t>
            </a:r>
            <a:r>
              <a:rPr lang="nl-NL" dirty="0" smtClean="0"/>
              <a:t> </a:t>
            </a:r>
            <a:r>
              <a:rPr lang="nl-NL" dirty="0" err="1" smtClean="0"/>
              <a:t>quetiapine</a:t>
            </a:r>
            <a:endParaRPr lang="nl-NL" dirty="0" smtClean="0"/>
          </a:p>
          <a:p>
            <a:r>
              <a:rPr lang="nl-NL" dirty="0" smtClean="0"/>
              <a:t>Eerste 3 nachten </a:t>
            </a:r>
            <a:r>
              <a:rPr lang="nl-NL" dirty="0" err="1" smtClean="0"/>
              <a:t>rooming</a:t>
            </a:r>
            <a:r>
              <a:rPr lang="nl-NL" dirty="0" smtClean="0"/>
              <a:t> in, slecht geslapen</a:t>
            </a:r>
          </a:p>
          <a:p>
            <a:r>
              <a:rPr lang="nl-NL" dirty="0" smtClean="0"/>
              <a:t>Na overleg: slapen op kraam, partner blijft bij zoon</a:t>
            </a:r>
          </a:p>
          <a:p>
            <a:r>
              <a:rPr lang="nl-NL" dirty="0" smtClean="0"/>
              <a:t>Psych: spiegel lithium en dosering aangepast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79840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Ontslag 10 dagen pp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nl-NL" dirty="0" smtClean="0"/>
              <a:t>Telefoonnummers mee</a:t>
            </a:r>
          </a:p>
          <a:p>
            <a:r>
              <a:rPr lang="nl-NL" dirty="0" smtClean="0"/>
              <a:t>PIT komt thuis</a:t>
            </a:r>
          </a:p>
          <a:p>
            <a:r>
              <a:rPr lang="nl-NL" dirty="0" smtClean="0"/>
              <a:t>Door met medicatie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34469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Nacontrole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nl-NL" dirty="0" smtClean="0"/>
              <a:t>Kijken goed terug</a:t>
            </a:r>
          </a:p>
          <a:p>
            <a:r>
              <a:rPr lang="nl-NL" dirty="0" smtClean="0"/>
              <a:t>Goed signaleringsplan en afspraken toegepast</a:t>
            </a:r>
          </a:p>
          <a:p>
            <a:r>
              <a:rPr lang="nl-NL" dirty="0" smtClean="0"/>
              <a:t>Blij met bijstellen beleid</a:t>
            </a:r>
          </a:p>
          <a:p>
            <a:r>
              <a:rPr lang="nl-NL" dirty="0" smtClean="0"/>
              <a:t>Controles bij psychiatrie gaan door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13419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98A06D8-0406-0CA8-6F64-ABB4BB7B7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Preconceptioneel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C1E81FDC-0553-1843-B946-1F9C4277E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Bij voorkeur </a:t>
            </a:r>
            <a:r>
              <a:rPr lang="nl-NL" dirty="0" err="1"/>
              <a:t>preconceptioneel</a:t>
            </a:r>
            <a:r>
              <a:rPr lang="nl-NL" dirty="0"/>
              <a:t> consult</a:t>
            </a:r>
          </a:p>
          <a:p>
            <a:r>
              <a:rPr lang="nl-NL" dirty="0"/>
              <a:t>Effect stoppen medicatie</a:t>
            </a:r>
          </a:p>
          <a:p>
            <a:r>
              <a:rPr lang="nl-NL" dirty="0"/>
              <a:t>Andere “veilige” medicatie starten</a:t>
            </a:r>
          </a:p>
          <a:p>
            <a:r>
              <a:rPr lang="nl-NL" dirty="0"/>
              <a:t>Indien geen medicatie vooraf plan bij optreden decompensatie tijdens zwangerschap</a:t>
            </a:r>
          </a:p>
        </p:txBody>
      </p:sp>
    </p:spTree>
    <p:extLst>
      <p:ext uri="{BB962C8B-B14F-4D97-AF65-F5344CB8AC3E}">
        <p14:creationId xmlns:p14="http://schemas.microsoft.com/office/powerpoint/2010/main" val="2440449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Aanleiding POP poli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>
                <a:latin typeface="+mj-lt"/>
                <a:cs typeface="Calibri" panose="020F0502020204030204" pitchFamily="34" charset="0"/>
              </a:rPr>
              <a:t>Toenemende kennis over:</a:t>
            </a:r>
          </a:p>
          <a:p>
            <a:pPr marL="342900" indent="-342900"/>
            <a:r>
              <a:rPr lang="nl-NL" dirty="0">
                <a:latin typeface="+mj-lt"/>
                <a:cs typeface="Calibri" panose="020F0502020204030204" pitchFamily="34" charset="0"/>
              </a:rPr>
              <a:t>Hoge prevalentie psychiatrische aandoeningen</a:t>
            </a:r>
          </a:p>
          <a:p>
            <a:pPr marL="342900" indent="-342900"/>
            <a:r>
              <a:rPr lang="nl-NL" dirty="0">
                <a:latin typeface="+mj-lt"/>
                <a:cs typeface="Calibri" panose="020F0502020204030204" pitchFamily="34" charset="0"/>
              </a:rPr>
              <a:t>Negatief effect van psychiatrische aandoeningen op zwangerschap, bevalling, ouder-kind relatie en kind</a:t>
            </a:r>
          </a:p>
          <a:p>
            <a:pPr marL="342900" indent="-342900"/>
            <a:r>
              <a:rPr lang="nl-NL" dirty="0" err="1">
                <a:latin typeface="+mj-lt"/>
                <a:cs typeface="Calibri" panose="020F0502020204030204" pitchFamily="34" charset="0"/>
              </a:rPr>
              <a:t>Zwangerschapspecifieke</a:t>
            </a:r>
            <a:r>
              <a:rPr lang="nl-NL" dirty="0">
                <a:latin typeface="+mj-lt"/>
                <a:cs typeface="Calibri" panose="020F0502020204030204" pitchFamily="34" charset="0"/>
              </a:rPr>
              <a:t> aspecten behandeling (o.a. medicatie, klinisch kraambed)</a:t>
            </a:r>
          </a:p>
          <a:p>
            <a:pPr marL="342900" indent="-342900"/>
            <a:r>
              <a:rPr lang="nl-NL" dirty="0">
                <a:latin typeface="+mj-lt"/>
                <a:cs typeface="Calibri" panose="020F0502020204030204" pitchFamily="34" charset="0"/>
              </a:rPr>
              <a:t>Belang van multidisciplinaire afspraken voor stabiliteit </a:t>
            </a:r>
            <a:r>
              <a:rPr lang="nl-NL" dirty="0" smtClean="0">
                <a:latin typeface="+mj-lt"/>
                <a:cs typeface="Calibri" panose="020F0502020204030204" pitchFamily="34" charset="0"/>
              </a:rPr>
              <a:t>zwangere/kraamvrouw</a:t>
            </a:r>
          </a:p>
          <a:p>
            <a:pPr marL="0" indent="0">
              <a:buNone/>
            </a:pPr>
            <a:endParaRPr lang="nl-NL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altLang="nl-NL" sz="1600" dirty="0" smtClean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altLang="nl-NL" sz="1600" dirty="0" smtClean="0">
                <a:latin typeface="+mj-lt"/>
                <a:cs typeface="Calibri" panose="020F0502020204030204" pitchFamily="34" charset="0"/>
              </a:rPr>
              <a:t>Handboek </a:t>
            </a:r>
            <a:r>
              <a:rPr lang="nl-NL" altLang="nl-NL" sz="1600" dirty="0">
                <a:latin typeface="+mj-lt"/>
                <a:cs typeface="Calibri" panose="020F0502020204030204" pitchFamily="34" charset="0"/>
              </a:rPr>
              <a:t>Psychiatrie en Zwangerschap, red. M. </a:t>
            </a:r>
            <a:r>
              <a:rPr lang="nl-NL" altLang="nl-NL" sz="1600" dirty="0" err="1">
                <a:latin typeface="+mj-lt"/>
                <a:cs typeface="Calibri" panose="020F0502020204030204" pitchFamily="34" charset="0"/>
              </a:rPr>
              <a:t>Lambregtse</a:t>
            </a:r>
            <a:r>
              <a:rPr lang="nl-NL" altLang="nl-NL" sz="1600" dirty="0">
                <a:latin typeface="+mj-lt"/>
                <a:cs typeface="Calibri" panose="020F0502020204030204" pitchFamily="34" charset="0"/>
              </a:rPr>
              <a:t>-van den Berg, I. van Kamp, H. </a:t>
            </a:r>
            <a:r>
              <a:rPr lang="nl-NL" altLang="nl-NL" sz="1600" dirty="0" err="1">
                <a:latin typeface="+mj-lt"/>
                <a:cs typeface="Calibri" panose="020F0502020204030204" pitchFamily="34" charset="0"/>
              </a:rPr>
              <a:t>Wennink</a:t>
            </a:r>
            <a:r>
              <a:rPr lang="nl-NL" altLang="nl-NL" sz="1600" dirty="0">
                <a:latin typeface="+mj-lt"/>
                <a:cs typeface="Calibri" panose="020F0502020204030204" pitchFamily="34" charset="0"/>
              </a:rPr>
              <a:t>,  Boom 2015</a:t>
            </a:r>
          </a:p>
          <a:p>
            <a:endParaRPr lang="nl-N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652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D6AD260-B9A1-FD9B-27D0-89A81B1C6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Inschatten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83919658-67F4-AF15-766C-5D3AA0EA6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Beste voorspellende factor voor ontwikkelen psychiatrische stoornis is positieve anamnese</a:t>
            </a:r>
          </a:p>
          <a:p>
            <a:r>
              <a:rPr lang="nl-NL" dirty="0"/>
              <a:t>Daarnaast dragen andere psychiatrische,obstetrische en psychosociale factoren bij</a:t>
            </a:r>
          </a:p>
          <a:p>
            <a:r>
              <a:rPr lang="nl-NL" dirty="0"/>
              <a:t>Aan ontwikkeling van depressie, psychose, manie of paniekstoornis</a:t>
            </a:r>
          </a:p>
        </p:txBody>
      </p:sp>
    </p:spTree>
    <p:extLst>
      <p:ext uri="{BB962C8B-B14F-4D97-AF65-F5344CB8AC3E}">
        <p14:creationId xmlns:p14="http://schemas.microsoft.com/office/powerpoint/2010/main" val="409924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FCC4D57-9E25-FBCA-D85A-CDF572F0F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r>
              <a:rPr lang="nl-NL" dirty="0" smtClean="0"/>
              <a:t>Vragen?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D3ACD05B-7FF9-6C1A-7199-65A0A8EC2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0DB19974-798F-DF8D-2836-4F0D2D90B2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r="2544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3381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02A4DEB-96C5-1BE5-B71E-F9E890B17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0A0189EE-F607-133A-6A94-CCFFECE6F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Meest frequent </a:t>
            </a:r>
            <a:r>
              <a:rPr lang="nl-NL" dirty="0"/>
              <a:t>voorkomende klachten:</a:t>
            </a:r>
          </a:p>
          <a:p>
            <a:r>
              <a:rPr lang="nl-NL" dirty="0" smtClean="0"/>
              <a:t>Peripartum </a:t>
            </a:r>
            <a:r>
              <a:rPr lang="nl-NL" dirty="0"/>
              <a:t>depressie</a:t>
            </a:r>
          </a:p>
          <a:p>
            <a:r>
              <a:rPr lang="nl-NL" dirty="0"/>
              <a:t>Psychose </a:t>
            </a:r>
          </a:p>
          <a:p>
            <a:r>
              <a:rPr lang="nl-NL" dirty="0"/>
              <a:t>Paniekstoornis</a:t>
            </a:r>
          </a:p>
          <a:p>
            <a:endParaRPr lang="nl-NL" dirty="0"/>
          </a:p>
          <a:p>
            <a:r>
              <a:rPr lang="nl-NL" dirty="0"/>
              <a:t>Hebben negatieve gevolgen voor welbevinden van moeder en kunnen leiden tot obstetrische complicaties en gestoorde moeder-kind relatie</a:t>
            </a:r>
          </a:p>
          <a:p>
            <a:endParaRPr lang="nl-NL" dirty="0"/>
          </a:p>
          <a:p>
            <a:r>
              <a:rPr lang="nl-NL" dirty="0"/>
              <a:t>Zwangeren met verhoogd risico hierop identificeren voor of tijdens zwangerschap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288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FBE9FF8-9C23-0853-6B77-F38EE418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Start POP poli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904A3D64-1F07-BA0E-6EEE-BC13EF480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2009</a:t>
            </a:r>
          </a:p>
          <a:p>
            <a:r>
              <a:rPr lang="nl-NL" dirty="0"/>
              <a:t>St Lucas Andreas ziekenhuis</a:t>
            </a:r>
          </a:p>
          <a:p>
            <a:r>
              <a:rPr lang="nl-NL" dirty="0"/>
              <a:t>Doel:</a:t>
            </a:r>
          </a:p>
          <a:p>
            <a:pPr lvl="1"/>
            <a:r>
              <a:rPr lang="nl-NL" dirty="0"/>
              <a:t>Expertise centrum vormen</a:t>
            </a:r>
          </a:p>
          <a:p>
            <a:pPr lvl="1"/>
            <a:r>
              <a:rPr lang="nl-NL" dirty="0"/>
              <a:t>Betere zorg voor zwangere met psychiatrische problematiek en hun kind</a:t>
            </a:r>
          </a:p>
          <a:p>
            <a:pPr lvl="1"/>
            <a:r>
              <a:rPr lang="nl-NL" dirty="0"/>
              <a:t>Service aan verwijzers: 1</a:t>
            </a:r>
            <a:r>
              <a:rPr lang="nl-NL" baseline="30000" dirty="0"/>
              <a:t>ste</a:t>
            </a:r>
            <a:r>
              <a:rPr lang="nl-NL" dirty="0"/>
              <a:t> </a:t>
            </a:r>
            <a:r>
              <a:rPr lang="nl-NL" dirty="0" err="1"/>
              <a:t>lijns</a:t>
            </a:r>
            <a:r>
              <a:rPr lang="nl-NL" dirty="0"/>
              <a:t> verloskundigen, huisartsen, externe psychiatrisch hulpverleners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67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>
            <a:extLst>
              <a:ext uri="{FF2B5EF4-FFF2-40B4-BE49-F238E27FC236}">
                <a16:creationId xmlns="" xmlns:a16="http://schemas.microsoft.com/office/drawing/2014/main" id="{4E0384F3-1A45-4476-9E28-D8C68EBC2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>
                <a:cs typeface="Calibri" panose="020F0502020204030204" pitchFamily="34" charset="0"/>
              </a:rPr>
              <a:t>Wat streven we na?</a:t>
            </a:r>
            <a:endParaRPr lang="nl-NL" altLang="nl-NL" dirty="0">
              <a:cs typeface="Calibri" panose="020F0502020204030204" pitchFamily="34" charset="0"/>
            </a:endParaRPr>
          </a:p>
        </p:txBody>
      </p:sp>
      <p:sp>
        <p:nvSpPr>
          <p:cNvPr id="12291" name="Tijdelijke aanduiding voor inhoud 2">
            <a:extLst>
              <a:ext uri="{FF2B5EF4-FFF2-40B4-BE49-F238E27FC236}">
                <a16:creationId xmlns="" xmlns:a16="http://schemas.microsoft.com/office/drawing/2014/main" id="{162A1603-A25B-4FF0-9A40-EEBF15DE4D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782564"/>
            <a:ext cx="7827683" cy="4351339"/>
          </a:xfrm>
        </p:spPr>
        <p:txBody>
          <a:bodyPr>
            <a:normAutofit fontScale="70000" lnSpcReduction="20000"/>
          </a:bodyPr>
          <a:lstStyle/>
          <a:p>
            <a:pPr marL="457189" indent="-457189"/>
            <a:r>
              <a:rPr lang="nl-NL" sz="3067" dirty="0">
                <a:latin typeface="+mj-lt"/>
                <a:cs typeface="Calibri" panose="020F0502020204030204" pitchFamily="34" charset="0"/>
              </a:rPr>
              <a:t>Multidisciplinair team</a:t>
            </a:r>
          </a:p>
          <a:p>
            <a:pPr marL="457189" indent="-457189"/>
            <a:r>
              <a:rPr lang="nl-NL" sz="3067" dirty="0">
                <a:latin typeface="+mj-lt"/>
                <a:cs typeface="Calibri" panose="020F0502020204030204" pitchFamily="34" charset="0"/>
              </a:rPr>
              <a:t>Duidelijk focus aandachtsgebied, periode, advies en/of behandeling</a:t>
            </a:r>
          </a:p>
          <a:p>
            <a:pPr marL="457189" indent="-457189"/>
            <a:r>
              <a:rPr lang="nl-NL" sz="3067" dirty="0">
                <a:latin typeface="+mj-lt"/>
                <a:cs typeface="Calibri" panose="020F0502020204030204" pitchFamily="34" charset="0"/>
              </a:rPr>
              <a:t>Alle betrokken zijn binnen hun vakgebied op de hoogte van recente (‘</a:t>
            </a:r>
            <a:r>
              <a:rPr lang="nl-NL" sz="3067" dirty="0" err="1">
                <a:latin typeface="+mj-lt"/>
                <a:cs typeface="Calibri" panose="020F0502020204030204" pitchFamily="34" charset="0"/>
              </a:rPr>
              <a:t>evidence-based</a:t>
            </a:r>
            <a:r>
              <a:rPr lang="nl-NL" sz="3067" dirty="0">
                <a:latin typeface="+mj-lt"/>
                <a:cs typeface="Calibri" panose="020F0502020204030204" pitchFamily="34" charset="0"/>
              </a:rPr>
              <a:t>’) behandelingen </a:t>
            </a:r>
          </a:p>
          <a:p>
            <a:pPr marL="457189" indent="-457189"/>
            <a:r>
              <a:rPr lang="nl-NL" sz="3067" dirty="0">
                <a:latin typeface="+mj-lt"/>
                <a:cs typeface="Calibri" panose="020F0502020204030204" pitchFamily="34" charset="0"/>
              </a:rPr>
              <a:t>Advies/behandeling afgestemd op individuele patiënte (en haar partner) </a:t>
            </a:r>
          </a:p>
          <a:p>
            <a:pPr marL="457189" indent="-457189"/>
            <a:r>
              <a:rPr lang="nl-NL" sz="3067" dirty="0">
                <a:latin typeface="+mj-lt"/>
                <a:cs typeface="Calibri" panose="020F0502020204030204" pitchFamily="34" charset="0"/>
              </a:rPr>
              <a:t>Zorgvuldige uitleg rond het multidisciplinaire advies</a:t>
            </a:r>
          </a:p>
          <a:p>
            <a:pPr marL="457189" indent="-457189"/>
            <a:r>
              <a:rPr lang="nl-NL" sz="3067" dirty="0">
                <a:latin typeface="+mj-lt"/>
                <a:cs typeface="Calibri" panose="020F0502020204030204" pitchFamily="34" charset="0"/>
              </a:rPr>
              <a:t>Snelle en duidelijke mondelinge en schriftelijke communicatie alle betrokkenen</a:t>
            </a:r>
          </a:p>
          <a:p>
            <a:pPr marL="457189" indent="-457189"/>
            <a:r>
              <a:rPr lang="nl-NL" sz="3067" dirty="0">
                <a:latin typeface="+mj-lt"/>
                <a:cs typeface="Calibri" panose="020F0502020204030204" pitchFamily="34" charset="0"/>
              </a:rPr>
              <a:t>Goede plaatsbepaling juridische kaders</a:t>
            </a:r>
          </a:p>
          <a:p>
            <a:pPr marL="457189" indent="-457189"/>
            <a:r>
              <a:rPr lang="nl-NL" sz="3067" dirty="0">
                <a:latin typeface="+mj-lt"/>
                <a:cs typeface="Calibri" panose="020F0502020204030204" pitchFamily="34" charset="0"/>
              </a:rPr>
              <a:t>Goede afstemming relevante lokale en regionale instanties  </a:t>
            </a:r>
          </a:p>
          <a:p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nl-NL" dirty="0"/>
          </a:p>
          <a:p>
            <a:pPr eaLnBrk="1" hangingPunct="1"/>
            <a:endParaRPr lang="nl-NL" altLang="nl-NL" dirty="0"/>
          </a:p>
        </p:txBody>
      </p:sp>
      <p:pic>
        <p:nvPicPr>
          <p:cNvPr id="12292" name="Graphic 18">
            <a:extLst>
              <a:ext uri="{FF2B5EF4-FFF2-40B4-BE49-F238E27FC236}">
                <a16:creationId xmlns="" xmlns:a16="http://schemas.microsoft.com/office/drawing/2014/main" id="{D9BF1902-481A-4932-98F3-EE3339B39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317" y="6650567"/>
            <a:ext cx="861483" cy="17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kstvak 16">
            <a:extLst>
              <a:ext uri="{FF2B5EF4-FFF2-40B4-BE49-F238E27FC236}">
                <a16:creationId xmlns="" xmlns:a16="http://schemas.microsoft.com/office/drawing/2014/main" id="{91674BA6-411E-48E9-917E-EA126D492337}"/>
              </a:ext>
            </a:extLst>
          </p:cNvPr>
          <p:cNvSpPr txBox="1"/>
          <p:nvPr/>
        </p:nvSpPr>
        <p:spPr>
          <a:xfrm>
            <a:off x="3684270" y="6289446"/>
            <a:ext cx="8262989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altLang="nl-NL" sz="1333" dirty="0">
                <a:latin typeface="+mj-lt"/>
                <a:cs typeface="Calibri" panose="020F0502020204030204" pitchFamily="34" charset="0"/>
              </a:rPr>
              <a:t>Handboek Psychiatrie en Zwangerschap, red. M. Lambregtse-van den Berg, I. van Kamp, H. </a:t>
            </a:r>
            <a:r>
              <a:rPr lang="nl-NL" altLang="nl-NL" sz="1333" dirty="0" err="1">
                <a:latin typeface="+mj-lt"/>
                <a:cs typeface="Calibri" panose="020F0502020204030204" pitchFamily="34" charset="0"/>
              </a:rPr>
              <a:t>Wennink</a:t>
            </a:r>
            <a:r>
              <a:rPr lang="nl-NL" altLang="nl-NL" sz="1333" dirty="0">
                <a:latin typeface="+mj-lt"/>
                <a:cs typeface="Calibri" panose="020F0502020204030204" pitchFamily="34" charset="0"/>
              </a:rPr>
              <a:t>,  Boom 2015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="" xmlns:a16="http://schemas.microsoft.com/office/drawing/2014/main" id="{10599F22-3052-4DCD-8EAA-31E0D3DCE972}"/>
              </a:ext>
            </a:extLst>
          </p:cNvPr>
          <p:cNvSpPr txBox="1"/>
          <p:nvPr/>
        </p:nvSpPr>
        <p:spPr>
          <a:xfrm>
            <a:off x="5486401" y="6558691"/>
            <a:ext cx="55910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nl-NL" sz="1200" spc="133" dirty="0">
                <a:solidFill>
                  <a:schemeClr val="bg1"/>
                </a:solidFill>
                <a:latin typeface="Gill Sans MT" panose="020B0502020104020203" pitchFamily="34" charset="0"/>
              </a:rPr>
              <a:t>Themadag De eerste 1000 dagen</a:t>
            </a:r>
          </a:p>
        </p:txBody>
      </p:sp>
    </p:spTree>
    <p:extLst>
      <p:ext uri="{BB962C8B-B14F-4D97-AF65-F5344CB8AC3E}">
        <p14:creationId xmlns:p14="http://schemas.microsoft.com/office/powerpoint/2010/main" val="9883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1493</Words>
  <Application>Microsoft Office PowerPoint</Application>
  <PresentationFormat>Breedbeeld</PresentationFormat>
  <Paragraphs>363</Paragraphs>
  <Slides>61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61</vt:i4>
      </vt:variant>
    </vt:vector>
  </HeadingPairs>
  <TitlesOfParts>
    <vt:vector size="68" baseType="lpstr">
      <vt:lpstr>Aptos</vt:lpstr>
      <vt:lpstr>Aptos Display</vt:lpstr>
      <vt:lpstr>Arial</vt:lpstr>
      <vt:lpstr>Calibri</vt:lpstr>
      <vt:lpstr>Gill Sans MT</vt:lpstr>
      <vt:lpstr>Wingdings</vt:lpstr>
      <vt:lpstr>Kantoorthema</vt:lpstr>
      <vt:lpstr>POP poli</vt:lpstr>
      <vt:lpstr>Inhoud</vt:lpstr>
      <vt:lpstr>Het verhaal van Karin </vt:lpstr>
      <vt:lpstr>Het verhaal van Karin </vt:lpstr>
      <vt:lpstr>POP ??</vt:lpstr>
      <vt:lpstr>Aanleiding POP poli</vt:lpstr>
      <vt:lpstr>Waarom?</vt:lpstr>
      <vt:lpstr>Start POP poli</vt:lpstr>
      <vt:lpstr>Wat streven we na?</vt:lpstr>
      <vt:lpstr>Centraal in POP zorg</vt:lpstr>
      <vt:lpstr>Shared decision making</vt:lpstr>
      <vt:lpstr>Shared decision making</vt:lpstr>
      <vt:lpstr>Zwangerschapsklachten</vt:lpstr>
      <vt:lpstr>Paniekstoornis</vt:lpstr>
      <vt:lpstr>Gevolgen </vt:lpstr>
      <vt:lpstr>Organisatie binnen MST</vt:lpstr>
      <vt:lpstr>Pop poli</vt:lpstr>
      <vt:lpstr>POP</vt:lpstr>
      <vt:lpstr>Gevolgen BIG 4 </vt:lpstr>
      <vt:lpstr>Positieve test van Karin</vt:lpstr>
      <vt:lpstr>Intake POP</vt:lpstr>
      <vt:lpstr>Obstetrische anamnese</vt:lpstr>
      <vt:lpstr>Vervolg intake</vt:lpstr>
      <vt:lpstr>Bescherming en alarmbellen</vt:lpstr>
      <vt:lpstr>Medicatie en zwangerschap</vt:lpstr>
      <vt:lpstr>Medicatie en zwangerschap</vt:lpstr>
      <vt:lpstr>Medicatie en Lareb</vt:lpstr>
      <vt:lpstr>Lithium en zwangerschap </vt:lpstr>
      <vt:lpstr>Lithium en neonaat </vt:lpstr>
      <vt:lpstr>Medicatie en zwangerschap</vt:lpstr>
      <vt:lpstr>Quetiapine en zwangerschap</vt:lpstr>
      <vt:lpstr>Lithium en borstvoeding</vt:lpstr>
      <vt:lpstr>Plan voor Karin na intake</vt:lpstr>
      <vt:lpstr>Bipolaire stoornis</vt:lpstr>
      <vt:lpstr>Bipolaire stoornis</vt:lpstr>
      <vt:lpstr>Symptomen manie</vt:lpstr>
      <vt:lpstr>Is een manie een psychose?</vt:lpstr>
      <vt:lpstr>Wat triggert een manie?</vt:lpstr>
      <vt:lpstr>Psychose </vt:lpstr>
      <vt:lpstr>Risicofactoren </vt:lpstr>
      <vt:lpstr>Vroege verschijnselen</vt:lpstr>
      <vt:lpstr>Adviezen </vt:lpstr>
      <vt:lpstr>Terug naar Karin</vt:lpstr>
      <vt:lpstr>Afspraken </vt:lpstr>
      <vt:lpstr>25 weken zwanger</vt:lpstr>
      <vt:lpstr>Multi-disciplinair overleg (MDO)</vt:lpstr>
      <vt:lpstr>MDO</vt:lpstr>
      <vt:lpstr>MDO over Karin</vt:lpstr>
      <vt:lpstr>Consult psychiatrie </vt:lpstr>
      <vt:lpstr>2de MDO</vt:lpstr>
      <vt:lpstr>Peripartum plan</vt:lpstr>
      <vt:lpstr>Signaleringsplan </vt:lpstr>
      <vt:lpstr>Afspraken voor kraamafdeling</vt:lpstr>
      <vt:lpstr>Consult 39+5</vt:lpstr>
      <vt:lpstr>Partus 40+0</vt:lpstr>
      <vt:lpstr>Verder…</vt:lpstr>
      <vt:lpstr>Ontslag 10 dagen pp</vt:lpstr>
      <vt:lpstr>Nacontrole </vt:lpstr>
      <vt:lpstr>Preconceptioneel</vt:lpstr>
      <vt:lpstr>Inschatten</vt:lpstr>
      <vt:lpstr>Vragen?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Casus</dc:title>
  <dc:creator>irene zuijdgeest</dc:creator>
  <cp:lastModifiedBy>Suzanne Hofte - Boxem</cp:lastModifiedBy>
  <cp:revision>29</cp:revision>
  <dcterms:created xsi:type="dcterms:W3CDTF">2024-04-13T06:39:06Z</dcterms:created>
  <dcterms:modified xsi:type="dcterms:W3CDTF">2024-04-17T15:00:56Z</dcterms:modified>
</cp:coreProperties>
</file>